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22"/>
  </p:notesMasterIdLst>
  <p:sldIdLst>
    <p:sldId id="256" r:id="rId2"/>
    <p:sldId id="262" r:id="rId3"/>
    <p:sldId id="258" r:id="rId4"/>
    <p:sldId id="283" r:id="rId5"/>
    <p:sldId id="286" r:id="rId6"/>
    <p:sldId id="296" r:id="rId7"/>
    <p:sldId id="287" r:id="rId8"/>
    <p:sldId id="288" r:id="rId9"/>
    <p:sldId id="294" r:id="rId10"/>
    <p:sldId id="295" r:id="rId11"/>
    <p:sldId id="289" r:id="rId12"/>
    <p:sldId id="290" r:id="rId13"/>
    <p:sldId id="291" r:id="rId14"/>
    <p:sldId id="285" r:id="rId15"/>
    <p:sldId id="292" r:id="rId16"/>
    <p:sldId id="284" r:id="rId17"/>
    <p:sldId id="293" r:id="rId18"/>
    <p:sldId id="279" r:id="rId19"/>
    <p:sldId id="259" r:id="rId20"/>
    <p:sldId id="278"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BBD2A"/>
    <a:srgbClr val="557916"/>
    <a:srgbClr val="6AA3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277" autoAdjust="0"/>
    <p:restoredTop sz="92960" autoAdjust="0"/>
  </p:normalViewPr>
  <p:slideViewPr>
    <p:cSldViewPr snapToGrid="0">
      <p:cViewPr varScale="1">
        <p:scale>
          <a:sx n="105" d="100"/>
          <a:sy n="105" d="100"/>
        </p:scale>
        <p:origin x="139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57D78A-689C-49DA-B294-D9B9813FC7D9}" type="datetimeFigureOut">
              <a:rPr lang="en-GB" smtClean="0"/>
              <a:t>03/03/2026</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BD038A2-87C5-40F0-92EA-F4C2E5CB6083}" type="slidenum">
              <a:rPr lang="en-GB" smtClean="0"/>
              <a:t>‹#›</a:t>
            </a:fld>
            <a:endParaRPr lang="en-GB"/>
          </a:p>
        </p:txBody>
      </p:sp>
    </p:spTree>
    <p:extLst>
      <p:ext uri="{BB962C8B-B14F-4D97-AF65-F5344CB8AC3E}">
        <p14:creationId xmlns:p14="http://schemas.microsoft.com/office/powerpoint/2010/main" val="16674224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D038A2-87C5-40F0-92EA-F4C2E5CB6083}" type="slidenum">
              <a:rPr lang="en-GB" smtClean="0"/>
              <a:t>3</a:t>
            </a:fld>
            <a:endParaRPr lang="en-GB"/>
          </a:p>
        </p:txBody>
      </p:sp>
    </p:spTree>
    <p:extLst>
      <p:ext uri="{BB962C8B-B14F-4D97-AF65-F5344CB8AC3E}">
        <p14:creationId xmlns:p14="http://schemas.microsoft.com/office/powerpoint/2010/main" val="25794591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D038A2-87C5-40F0-92EA-F4C2E5CB6083}" type="slidenum">
              <a:rPr lang="en-GB" smtClean="0"/>
              <a:t>5</a:t>
            </a:fld>
            <a:endParaRPr lang="en-GB"/>
          </a:p>
        </p:txBody>
      </p:sp>
    </p:spTree>
    <p:extLst>
      <p:ext uri="{BB962C8B-B14F-4D97-AF65-F5344CB8AC3E}">
        <p14:creationId xmlns:p14="http://schemas.microsoft.com/office/powerpoint/2010/main" val="41214242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D038A2-87C5-40F0-92EA-F4C2E5CB6083}" type="slidenum">
              <a:rPr lang="en-GB" smtClean="0"/>
              <a:t>17</a:t>
            </a:fld>
            <a:endParaRPr lang="en-GB"/>
          </a:p>
        </p:txBody>
      </p:sp>
    </p:spTree>
    <p:extLst>
      <p:ext uri="{BB962C8B-B14F-4D97-AF65-F5344CB8AC3E}">
        <p14:creationId xmlns:p14="http://schemas.microsoft.com/office/powerpoint/2010/main" val="30778761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D038A2-87C5-40F0-92EA-F4C2E5CB6083}" type="slidenum">
              <a:rPr lang="en-GB" smtClean="0"/>
              <a:t>20</a:t>
            </a:fld>
            <a:endParaRPr lang="en-GB"/>
          </a:p>
        </p:txBody>
      </p:sp>
    </p:spTree>
    <p:extLst>
      <p:ext uri="{BB962C8B-B14F-4D97-AF65-F5344CB8AC3E}">
        <p14:creationId xmlns:p14="http://schemas.microsoft.com/office/powerpoint/2010/main" val="312589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132A248-1658-48E2-933F-CABA888AC2FC}"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F559DB-73EE-4D29-8434-5589BE066E4F}" type="slidenum">
              <a:rPr lang="en-GB" smtClean="0"/>
              <a:t>‹#›</a:t>
            </a:fld>
            <a:endParaRPr lang="en-GB"/>
          </a:p>
        </p:txBody>
      </p:sp>
    </p:spTree>
    <p:extLst>
      <p:ext uri="{BB962C8B-B14F-4D97-AF65-F5344CB8AC3E}">
        <p14:creationId xmlns:p14="http://schemas.microsoft.com/office/powerpoint/2010/main" val="3400585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32A248-1658-48E2-933F-CABA888AC2FC}"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F559DB-73EE-4D29-8434-5589BE066E4F}" type="slidenum">
              <a:rPr lang="en-GB" smtClean="0"/>
              <a:t>‹#›</a:t>
            </a:fld>
            <a:endParaRPr lang="en-GB"/>
          </a:p>
        </p:txBody>
      </p:sp>
    </p:spTree>
    <p:extLst>
      <p:ext uri="{BB962C8B-B14F-4D97-AF65-F5344CB8AC3E}">
        <p14:creationId xmlns:p14="http://schemas.microsoft.com/office/powerpoint/2010/main" val="4230874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132A248-1658-48E2-933F-CABA888AC2FC}"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F559DB-73EE-4D29-8434-5589BE066E4F}" type="slidenum">
              <a:rPr lang="en-GB" smtClean="0"/>
              <a:t>‹#›</a:t>
            </a:fld>
            <a:endParaRPr lang="en-GB"/>
          </a:p>
        </p:txBody>
      </p:sp>
    </p:spTree>
    <p:extLst>
      <p:ext uri="{BB962C8B-B14F-4D97-AF65-F5344CB8AC3E}">
        <p14:creationId xmlns:p14="http://schemas.microsoft.com/office/powerpoint/2010/main" val="2808041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132A248-1658-48E2-933F-CABA888AC2FC}" type="datetimeFigureOut">
              <a:rPr lang="en-GB" smtClean="0"/>
              <a:t>03/03/2026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F559DB-73EE-4D29-8434-5589BE066E4F}" type="slidenum">
              <a:rPr lang="en-GB" smtClean="0"/>
              <a:t>‹#›</a:t>
            </a:fld>
            <a:endParaRPr lang="en-GB"/>
          </a:p>
        </p:txBody>
      </p:sp>
    </p:spTree>
    <p:extLst>
      <p:ext uri="{BB962C8B-B14F-4D97-AF65-F5344CB8AC3E}">
        <p14:creationId xmlns:p14="http://schemas.microsoft.com/office/powerpoint/2010/main" val="21404597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132A248-1658-48E2-933F-CABA888AC2FC}" type="datetimeFigureOut">
              <a:rPr lang="en-GB" smtClean="0"/>
              <a:t>03/03/2026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2F559DB-73EE-4D29-8434-5589BE066E4F}" type="slidenum">
              <a:rPr lang="en-GB" smtClean="0"/>
              <a:t>‹#›</a:t>
            </a:fld>
            <a:endParaRPr lang="en-GB"/>
          </a:p>
        </p:txBody>
      </p:sp>
    </p:spTree>
    <p:extLst>
      <p:ext uri="{BB962C8B-B14F-4D97-AF65-F5344CB8AC3E}">
        <p14:creationId xmlns:p14="http://schemas.microsoft.com/office/powerpoint/2010/main" val="1231542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132A248-1658-48E2-933F-CABA888AC2FC}" type="datetimeFigureOut">
              <a:rPr lang="en-GB" smtClean="0"/>
              <a:t>03/03/2026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2F559DB-73EE-4D29-8434-5589BE066E4F}" type="slidenum">
              <a:rPr lang="en-GB" smtClean="0"/>
              <a:t>‹#›</a:t>
            </a:fld>
            <a:endParaRPr lang="en-GB"/>
          </a:p>
        </p:txBody>
      </p:sp>
    </p:spTree>
    <p:extLst>
      <p:ext uri="{BB962C8B-B14F-4D97-AF65-F5344CB8AC3E}">
        <p14:creationId xmlns:p14="http://schemas.microsoft.com/office/powerpoint/2010/main" val="2004351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32A248-1658-48E2-933F-CABA888AC2FC}" type="datetimeFigureOut">
              <a:rPr lang="en-GB" smtClean="0"/>
              <a:t>03/03/2026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2F559DB-73EE-4D29-8434-5589BE066E4F}" type="slidenum">
              <a:rPr lang="en-GB" smtClean="0"/>
              <a:t>‹#›</a:t>
            </a:fld>
            <a:endParaRPr lang="en-GB"/>
          </a:p>
        </p:txBody>
      </p:sp>
    </p:spTree>
    <p:extLst>
      <p:ext uri="{BB962C8B-B14F-4D97-AF65-F5344CB8AC3E}">
        <p14:creationId xmlns:p14="http://schemas.microsoft.com/office/powerpoint/2010/main" val="1913227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132A248-1658-48E2-933F-CABA888AC2FC}" type="datetimeFigureOut">
              <a:rPr lang="en-GB" smtClean="0"/>
              <a:t>03/03/2026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F559DB-73EE-4D29-8434-5589BE066E4F}" type="slidenum">
              <a:rPr lang="en-GB" smtClean="0"/>
              <a:t>‹#›</a:t>
            </a:fld>
            <a:endParaRPr lang="en-GB"/>
          </a:p>
        </p:txBody>
      </p:sp>
    </p:spTree>
    <p:extLst>
      <p:ext uri="{BB962C8B-B14F-4D97-AF65-F5344CB8AC3E}">
        <p14:creationId xmlns:p14="http://schemas.microsoft.com/office/powerpoint/2010/main" val="799710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F559DB-73EE-4D29-8434-5589BE066E4F}" type="slidenum">
              <a:rPr lang="en-GB" smtClean="0"/>
              <a:t>‹#›</a:t>
            </a:fld>
            <a:endParaRPr lang="en-GB"/>
          </a:p>
        </p:txBody>
      </p:sp>
      <p:sp>
        <p:nvSpPr>
          <p:cNvPr id="5" name="Date Placeholder 4"/>
          <p:cNvSpPr>
            <a:spLocks noGrp="1"/>
          </p:cNvSpPr>
          <p:nvPr>
            <p:ph type="dt" sz="half" idx="10"/>
          </p:nvPr>
        </p:nvSpPr>
        <p:spPr/>
        <p:txBody>
          <a:bodyPr/>
          <a:lstStyle/>
          <a:p>
            <a:fld id="{B132A248-1658-48E2-933F-CABA888AC2FC}" type="datetimeFigureOut">
              <a:rPr lang="en-GB" smtClean="0"/>
              <a:t>03/03/2026</a:t>
            </a:fld>
            <a:endParaRPr lang="en-GB"/>
          </a:p>
        </p:txBody>
      </p:sp>
    </p:spTree>
    <p:extLst>
      <p:ext uri="{BB962C8B-B14F-4D97-AF65-F5344CB8AC3E}">
        <p14:creationId xmlns:p14="http://schemas.microsoft.com/office/powerpoint/2010/main" val="2630471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132A248-1658-48E2-933F-CABA888AC2FC}"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F559DB-73EE-4D29-8434-5589BE066E4F}" type="slidenum">
              <a:rPr lang="en-GB" smtClean="0"/>
              <a:t>‹#›</a:t>
            </a:fld>
            <a:endParaRPr lang="en-GB"/>
          </a:p>
        </p:txBody>
      </p:sp>
    </p:spTree>
    <p:extLst>
      <p:ext uri="{BB962C8B-B14F-4D97-AF65-F5344CB8AC3E}">
        <p14:creationId xmlns:p14="http://schemas.microsoft.com/office/powerpoint/2010/main" val="2158656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132A248-1658-48E2-933F-CABA888AC2FC}"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F559DB-73EE-4D29-8434-5589BE066E4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074009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132A248-1658-48E2-933F-CABA888AC2FC}"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F559DB-73EE-4D29-8434-5589BE066E4F}" type="slidenum">
              <a:rPr lang="en-GB" smtClean="0"/>
              <a:t>‹#›</a:t>
            </a:fld>
            <a:endParaRPr lang="en-GB"/>
          </a:p>
        </p:txBody>
      </p:sp>
    </p:spTree>
    <p:extLst>
      <p:ext uri="{BB962C8B-B14F-4D97-AF65-F5344CB8AC3E}">
        <p14:creationId xmlns:p14="http://schemas.microsoft.com/office/powerpoint/2010/main" val="16133638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132A248-1658-48E2-933F-CABA888AC2FC}"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F559DB-73EE-4D29-8434-5589BE066E4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62363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132A248-1658-48E2-933F-CABA888AC2FC}"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F559DB-73EE-4D29-8434-5589BE066E4F}" type="slidenum">
              <a:rPr lang="en-GB" smtClean="0"/>
              <a:t>‹#›</a:t>
            </a:fld>
            <a:endParaRPr lang="en-GB"/>
          </a:p>
        </p:txBody>
      </p:sp>
    </p:spTree>
    <p:extLst>
      <p:ext uri="{BB962C8B-B14F-4D97-AF65-F5344CB8AC3E}">
        <p14:creationId xmlns:p14="http://schemas.microsoft.com/office/powerpoint/2010/main" val="7649091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32A248-1658-48E2-933F-CABA888AC2FC}"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F559DB-73EE-4D29-8434-5589BE066E4F}" type="slidenum">
              <a:rPr lang="en-GB" smtClean="0"/>
              <a:t>‹#›</a:t>
            </a:fld>
            <a:endParaRPr lang="en-GB"/>
          </a:p>
        </p:txBody>
      </p:sp>
    </p:spTree>
    <p:extLst>
      <p:ext uri="{BB962C8B-B14F-4D97-AF65-F5344CB8AC3E}">
        <p14:creationId xmlns:p14="http://schemas.microsoft.com/office/powerpoint/2010/main" val="16379898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32A248-1658-48E2-933F-CABA888AC2FC}" type="datetimeFigureOut">
              <a:rPr lang="en-GB" smtClean="0"/>
              <a:t>03/03/2026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F559DB-73EE-4D29-8434-5589BE066E4F}" type="slidenum">
              <a:rPr lang="en-GB" smtClean="0"/>
              <a:t>‹#›</a:t>
            </a:fld>
            <a:endParaRPr lang="en-GB"/>
          </a:p>
        </p:txBody>
      </p:sp>
    </p:spTree>
    <p:extLst>
      <p:ext uri="{BB962C8B-B14F-4D97-AF65-F5344CB8AC3E}">
        <p14:creationId xmlns:p14="http://schemas.microsoft.com/office/powerpoint/2010/main" val="1225230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132A248-1658-48E2-933F-CABA888AC2FC}" type="datetimeFigureOut">
              <a:rPr lang="en-GB" smtClean="0"/>
              <a:t>03/03/2026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2F559DB-73EE-4D29-8434-5589BE066E4F}" type="slidenum">
              <a:rPr lang="en-GB" smtClean="0"/>
              <a:t>‹#›</a:t>
            </a:fld>
            <a:endParaRPr lang="en-GB"/>
          </a:p>
        </p:txBody>
      </p:sp>
    </p:spTree>
    <p:extLst>
      <p:ext uri="{BB962C8B-B14F-4D97-AF65-F5344CB8AC3E}">
        <p14:creationId xmlns:p14="http://schemas.microsoft.com/office/powerpoint/2010/main" val="1781674929"/>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2569170" y="517128"/>
            <a:ext cx="4563743" cy="3154710"/>
            <a:chOff x="2598992" y="2397444"/>
            <a:chExt cx="4563743" cy="3154710"/>
          </a:xfrm>
        </p:grpSpPr>
        <p:sp>
          <p:nvSpPr>
            <p:cNvPr id="5" name="Rectangle 4"/>
            <p:cNvSpPr/>
            <p:nvPr/>
          </p:nvSpPr>
          <p:spPr>
            <a:xfrm>
              <a:off x="2598992" y="2397444"/>
              <a:ext cx="297146" cy="3154710"/>
            </a:xfrm>
            <a:prstGeom prst="rect">
              <a:avLst/>
            </a:prstGeom>
            <a:noFill/>
          </p:spPr>
          <p:txBody>
            <a:bodyPr wrap="square" lIns="91440" tIns="45720" rIns="91440" bIns="45720">
              <a:spAutoFit/>
            </a:bodyPr>
            <a:lstStyle/>
            <a:p>
              <a:pPr algn="ctr"/>
              <a:endParaRPr lang="en-US" sz="19900" b="0" cap="none" spc="-300" dirty="0">
                <a:ln w="0"/>
                <a:solidFill>
                  <a:schemeClr val="tx1"/>
                </a:solidFill>
                <a:effectLst>
                  <a:outerShdw blurRad="38100" dist="19050" dir="2700000" algn="tl" rotWithShape="0">
                    <a:schemeClr val="dk1">
                      <a:alpha val="40000"/>
                    </a:schemeClr>
                  </a:outerShdw>
                </a:effectLst>
              </a:endParaRPr>
            </a:p>
          </p:txBody>
        </p:sp>
        <p:sp>
          <p:nvSpPr>
            <p:cNvPr id="8" name="Rectangle 7"/>
            <p:cNvSpPr/>
            <p:nvPr/>
          </p:nvSpPr>
          <p:spPr>
            <a:xfrm>
              <a:off x="6978004" y="3622964"/>
              <a:ext cx="184731" cy="1569660"/>
            </a:xfrm>
            <a:prstGeom prst="rect">
              <a:avLst/>
            </a:prstGeom>
          </p:spPr>
          <p:txBody>
            <a:bodyPr wrap="none">
              <a:spAutoFit/>
            </a:bodyPr>
            <a:lstStyle/>
            <a:p>
              <a:pPr algn="ctr"/>
              <a:endParaRPr lang="en-US" sz="9600" b="0" cap="none" spc="-300" dirty="0">
                <a:ln w="0"/>
                <a:solidFill>
                  <a:schemeClr val="tx1"/>
                </a:solidFill>
                <a:latin typeface="Calibri Light" panose="020F0302020204030204" pitchFamily="34" charset="0"/>
              </a:endParaRPr>
            </a:p>
          </p:txBody>
        </p:sp>
      </p:grpSp>
      <p:sp>
        <p:nvSpPr>
          <p:cNvPr id="10" name="TextBox 9"/>
          <p:cNvSpPr txBox="1"/>
          <p:nvPr/>
        </p:nvSpPr>
        <p:spPr>
          <a:xfrm>
            <a:off x="953036" y="270876"/>
            <a:ext cx="2714089" cy="646331"/>
          </a:xfrm>
          <a:prstGeom prst="rect">
            <a:avLst/>
          </a:prstGeom>
          <a:noFill/>
        </p:spPr>
        <p:txBody>
          <a:bodyPr wrap="square" rtlCol="0">
            <a:spAutoFit/>
          </a:bodyPr>
          <a:lstStyle/>
          <a:p>
            <a:r>
              <a:rPr lang="en-GB" sz="3600" b="1" dirty="0">
                <a:solidFill>
                  <a:schemeClr val="accent2">
                    <a:lumMod val="50000"/>
                  </a:schemeClr>
                </a:solidFill>
              </a:rPr>
              <a:t>Welcome to </a:t>
            </a:r>
          </a:p>
        </p:txBody>
      </p:sp>
      <p:pic>
        <p:nvPicPr>
          <p:cNvPr id="2" name="Picture 1"/>
          <p:cNvPicPr>
            <a:picLocks noChangeAspect="1"/>
          </p:cNvPicPr>
          <p:nvPr/>
        </p:nvPicPr>
        <p:blipFill>
          <a:blip r:embed="rId2"/>
          <a:stretch>
            <a:fillRect/>
          </a:stretch>
        </p:blipFill>
        <p:spPr>
          <a:xfrm>
            <a:off x="714911" y="1321571"/>
            <a:ext cx="10620018" cy="4498203"/>
          </a:xfrm>
          <a:prstGeom prst="rect">
            <a:avLst/>
          </a:prstGeom>
        </p:spPr>
      </p:pic>
    </p:spTree>
    <p:extLst>
      <p:ext uri="{BB962C8B-B14F-4D97-AF65-F5344CB8AC3E}">
        <p14:creationId xmlns:p14="http://schemas.microsoft.com/office/powerpoint/2010/main" val="1376157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457078" y="-638629"/>
            <a:ext cx="11202019" cy="3154710"/>
            <a:chOff x="2598991" y="2219477"/>
            <a:chExt cx="11202019" cy="3154710"/>
          </a:xfrm>
        </p:grpSpPr>
        <p:sp>
          <p:nvSpPr>
            <p:cNvPr id="5" name="Rectangle 4"/>
            <p:cNvSpPr/>
            <p:nvPr/>
          </p:nvSpPr>
          <p:spPr>
            <a:xfrm>
              <a:off x="2598991" y="2219477"/>
              <a:ext cx="1587961" cy="3154710"/>
            </a:xfrm>
            <a:prstGeom prst="rect">
              <a:avLst/>
            </a:prstGeom>
            <a:noFill/>
          </p:spPr>
          <p:txBody>
            <a:bodyPr wrap="square" lIns="91440" tIns="45720" rIns="91440" bIns="45720">
              <a:spAutoFit/>
            </a:bodyPr>
            <a:lstStyle/>
            <a:p>
              <a:pPr algn="ctr"/>
              <a:r>
                <a:rPr lang="en-US" sz="19900" spc="-300" dirty="0">
                  <a:ln w="0"/>
                  <a:effectLst>
                    <a:outerShdw blurRad="38100" dist="19050" dir="2700000" algn="tl" rotWithShape="0">
                      <a:schemeClr val="dk1">
                        <a:alpha val="40000"/>
                      </a:schemeClr>
                    </a:outerShdw>
                  </a:effectLst>
                </a:rPr>
                <a:t>M</a:t>
              </a:r>
              <a:endParaRPr lang="en-US" sz="19900" b="0" cap="none" spc="-300" dirty="0">
                <a:ln w="0"/>
                <a:solidFill>
                  <a:schemeClr val="tx1"/>
                </a:solidFill>
                <a:effectLst>
                  <a:outerShdw blurRad="38100" dist="19050" dir="2700000" algn="tl" rotWithShape="0">
                    <a:schemeClr val="dk1">
                      <a:alpha val="40000"/>
                    </a:schemeClr>
                  </a:outerShdw>
                </a:effectLst>
              </a:endParaRPr>
            </a:p>
          </p:txBody>
        </p:sp>
        <p:sp>
          <p:nvSpPr>
            <p:cNvPr id="6" name="Rectangle 5"/>
            <p:cNvSpPr/>
            <p:nvPr/>
          </p:nvSpPr>
          <p:spPr>
            <a:xfrm>
              <a:off x="4186953" y="2618413"/>
              <a:ext cx="3509487" cy="1569660"/>
            </a:xfrm>
            <a:prstGeom prst="rect">
              <a:avLst/>
            </a:prstGeom>
          </p:spPr>
          <p:txBody>
            <a:bodyPr wrap="none">
              <a:spAutoFit/>
            </a:bodyPr>
            <a:lstStyle/>
            <a:p>
              <a:pPr algn="ctr"/>
              <a:r>
                <a:rPr lang="en-US" sz="9600" spc="-300" dirty="0">
                  <a:ln w="0"/>
                  <a:latin typeface="Calibri Light" panose="020F0302020204030204" pitchFamily="34" charset="0"/>
                </a:rPr>
                <a:t>instead</a:t>
              </a:r>
              <a:endParaRPr lang="en-US" sz="9600" b="0" cap="none" spc="-300" dirty="0">
                <a:ln w="0"/>
                <a:solidFill>
                  <a:schemeClr val="tx1"/>
                </a:solidFill>
                <a:latin typeface="Calibri Light" panose="020F0302020204030204" pitchFamily="34" charset="0"/>
              </a:endParaRPr>
            </a:p>
          </p:txBody>
        </p:sp>
        <p:sp>
          <p:nvSpPr>
            <p:cNvPr id="7" name="Rectangle 6"/>
            <p:cNvSpPr/>
            <p:nvPr/>
          </p:nvSpPr>
          <p:spPr>
            <a:xfrm>
              <a:off x="7699275" y="2618413"/>
              <a:ext cx="6101735" cy="1569660"/>
            </a:xfrm>
            <a:prstGeom prst="rect">
              <a:avLst/>
            </a:prstGeom>
          </p:spPr>
          <p:txBody>
            <a:bodyPr wrap="none">
              <a:spAutoFit/>
            </a:bodyPr>
            <a:lstStyle/>
            <a:p>
              <a:pPr algn="ctr"/>
              <a:r>
                <a:rPr lang="en-US" sz="9600" spc="-300" dirty="0">
                  <a:ln w="0"/>
                  <a:latin typeface="Calibri Light" panose="020F0302020204030204" pitchFamily="34" charset="0"/>
                </a:rPr>
                <a:t>Study Centre</a:t>
              </a:r>
              <a:endParaRPr lang="en-US" sz="9600" b="0" cap="none" spc="-300" dirty="0">
                <a:ln w="0"/>
                <a:solidFill>
                  <a:schemeClr val="tx1"/>
                </a:solidFill>
                <a:latin typeface="Calibri Light" panose="020F0302020204030204" pitchFamily="34" charset="0"/>
              </a:endParaRPr>
            </a:p>
          </p:txBody>
        </p:sp>
        <p:sp>
          <p:nvSpPr>
            <p:cNvPr id="8" name="Rectangle 7"/>
            <p:cNvSpPr/>
            <p:nvPr/>
          </p:nvSpPr>
          <p:spPr>
            <a:xfrm>
              <a:off x="6978005" y="3622964"/>
              <a:ext cx="184730" cy="1569660"/>
            </a:xfrm>
            <a:prstGeom prst="rect">
              <a:avLst/>
            </a:prstGeom>
          </p:spPr>
          <p:txBody>
            <a:bodyPr wrap="none">
              <a:spAutoFit/>
            </a:bodyPr>
            <a:lstStyle/>
            <a:p>
              <a:pPr algn="ctr"/>
              <a:endParaRPr lang="en-US" sz="9600" b="0" cap="none" spc="-300" dirty="0">
                <a:ln w="0"/>
                <a:solidFill>
                  <a:schemeClr val="tx1"/>
                </a:solidFill>
                <a:latin typeface="Calibri Light" panose="020F0302020204030204" pitchFamily="34" charset="0"/>
              </a:endParaRPr>
            </a:p>
          </p:txBody>
        </p:sp>
      </p:grpSp>
      <p:sp>
        <p:nvSpPr>
          <p:cNvPr id="19" name="TextBox 18"/>
          <p:cNvSpPr txBox="1"/>
          <p:nvPr/>
        </p:nvSpPr>
        <p:spPr>
          <a:xfrm>
            <a:off x="4199477" y="3976907"/>
            <a:ext cx="10527175" cy="461665"/>
          </a:xfrm>
          <a:prstGeom prst="rect">
            <a:avLst/>
          </a:prstGeom>
          <a:noFill/>
        </p:spPr>
        <p:txBody>
          <a:bodyPr wrap="square" rtlCol="0">
            <a:spAutoFit/>
          </a:bodyPr>
          <a:lstStyle/>
          <a:p>
            <a:r>
              <a:rPr lang="en-GB" sz="2400" dirty="0">
                <a:solidFill>
                  <a:schemeClr val="bg1"/>
                </a:solidFill>
              </a:rPr>
              <a:t>With focus around our Key Words:</a:t>
            </a:r>
          </a:p>
        </p:txBody>
      </p:sp>
      <p:pic>
        <p:nvPicPr>
          <p:cNvPr id="2" name="Picture 1"/>
          <p:cNvPicPr>
            <a:picLocks noChangeAspect="1"/>
          </p:cNvPicPr>
          <p:nvPr/>
        </p:nvPicPr>
        <p:blipFill>
          <a:blip r:embed="rId2"/>
          <a:stretch>
            <a:fillRect/>
          </a:stretch>
        </p:blipFill>
        <p:spPr>
          <a:xfrm>
            <a:off x="309292" y="2516081"/>
            <a:ext cx="5245235" cy="2929577"/>
          </a:xfrm>
          <a:prstGeom prst="rect">
            <a:avLst/>
          </a:prstGeom>
        </p:spPr>
      </p:pic>
      <p:sp>
        <p:nvSpPr>
          <p:cNvPr id="3" name="Rectangle 2"/>
          <p:cNvSpPr/>
          <p:nvPr/>
        </p:nvSpPr>
        <p:spPr>
          <a:xfrm>
            <a:off x="5554527" y="1166842"/>
            <a:ext cx="6096000" cy="4524315"/>
          </a:xfrm>
          <a:prstGeom prst="rect">
            <a:avLst/>
          </a:prstGeom>
        </p:spPr>
        <p:txBody>
          <a:bodyPr>
            <a:spAutoFit/>
          </a:bodyPr>
          <a:lstStyle/>
          <a:p>
            <a:pPr marL="285750" indent="-285750">
              <a:buFont typeface="Arial" panose="020B0604020202020204" pitchFamily="34" charset="0"/>
              <a:buChar char="•"/>
            </a:pPr>
            <a:r>
              <a:rPr lang="en-GB" sz="2400" dirty="0" err="1">
                <a:latin typeface="Letter-join No-Lead 4" panose="02000505000000020003" pitchFamily="50" charset="0"/>
              </a:rPr>
              <a:t>Minstead</a:t>
            </a:r>
            <a:r>
              <a:rPr lang="en-GB" sz="2400" dirty="0">
                <a:latin typeface="Letter-join No-Lead 4" panose="02000505000000020003" pitchFamily="50" charset="0"/>
              </a:rPr>
              <a:t> Study Centre is a Hampshire County Council run environmental study Centre</a:t>
            </a:r>
          </a:p>
          <a:p>
            <a:pPr marL="285750" indent="-285750">
              <a:buFont typeface="Arial" panose="020B0604020202020204" pitchFamily="34" charset="0"/>
              <a:buChar char="•"/>
            </a:pPr>
            <a:r>
              <a:rPr lang="en-GB" sz="2400" dirty="0">
                <a:latin typeface="Letter-join No-Lead 4" panose="02000505000000020003" pitchFamily="50" charset="0"/>
              </a:rPr>
              <a:t>Set in the heart of the New Forest National Park</a:t>
            </a:r>
          </a:p>
          <a:p>
            <a:pPr marL="285750" indent="-285750">
              <a:buFont typeface="Arial" panose="020B0604020202020204" pitchFamily="34" charset="0"/>
              <a:buChar char="•"/>
            </a:pPr>
            <a:r>
              <a:rPr lang="en-GB" sz="2400" dirty="0">
                <a:latin typeface="Letter-join No-Lead 4" panose="02000505000000020003" pitchFamily="50" charset="0"/>
              </a:rPr>
              <a:t>The Centre has been in existence for more than 50 years</a:t>
            </a:r>
          </a:p>
          <a:p>
            <a:pPr marL="285750" indent="-285750">
              <a:buFont typeface="Arial" panose="020B0604020202020204" pitchFamily="34" charset="0"/>
              <a:buChar char="•"/>
            </a:pPr>
            <a:r>
              <a:rPr lang="en-GB" sz="2400" dirty="0">
                <a:latin typeface="Letter-join No-Lead 4" panose="02000505000000020003" pitchFamily="50" charset="0"/>
              </a:rPr>
              <a:t>Help children build connections to the natural world</a:t>
            </a:r>
          </a:p>
          <a:p>
            <a:pPr marL="285750" indent="-285750">
              <a:buFont typeface="Arial" panose="020B0604020202020204" pitchFamily="34" charset="0"/>
              <a:buChar char="•"/>
            </a:pPr>
            <a:r>
              <a:rPr lang="en-GB" sz="2400" dirty="0">
                <a:latin typeface="Letter-join No-Lead 4" panose="02000505000000020003" pitchFamily="50" charset="0"/>
              </a:rPr>
              <a:t>Groups get sole residential use of the centre – when they are staying here they will be the only group staying here</a:t>
            </a:r>
          </a:p>
        </p:txBody>
      </p:sp>
    </p:spTree>
    <p:extLst>
      <p:ext uri="{BB962C8B-B14F-4D97-AF65-F5344CB8AC3E}">
        <p14:creationId xmlns:p14="http://schemas.microsoft.com/office/powerpoint/2010/main" val="92141596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91671" y="222749"/>
            <a:ext cx="6795301" cy="646331"/>
          </a:xfrm>
          <a:prstGeom prst="rect">
            <a:avLst/>
          </a:prstGeom>
          <a:noFill/>
        </p:spPr>
        <p:txBody>
          <a:bodyPr wrap="square" rtlCol="0">
            <a:spAutoFit/>
          </a:bodyPr>
          <a:lstStyle/>
          <a:p>
            <a:r>
              <a:rPr lang="en-GB" sz="3600" b="1" dirty="0">
                <a:solidFill>
                  <a:schemeClr val="accent2">
                    <a:lumMod val="50000"/>
                  </a:schemeClr>
                </a:solidFill>
              </a:rPr>
              <a:t>Dorms</a:t>
            </a:r>
          </a:p>
        </p:txBody>
      </p:sp>
      <p:sp>
        <p:nvSpPr>
          <p:cNvPr id="2" name="TextBox 1"/>
          <p:cNvSpPr txBox="1"/>
          <p:nvPr/>
        </p:nvSpPr>
        <p:spPr>
          <a:xfrm>
            <a:off x="6321906" y="869080"/>
            <a:ext cx="5410549" cy="5262979"/>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Letter-join No-Lead 4" panose="02000505000000020003" pitchFamily="50" charset="0"/>
              </a:rPr>
              <a:t>There are 2 large bunk rooms contained in the cosy accommodation block</a:t>
            </a:r>
          </a:p>
          <a:p>
            <a:pPr marL="285750" indent="-285750">
              <a:buFont typeface="Arial" panose="020B0604020202020204" pitchFamily="34" charset="0"/>
              <a:buChar char="•"/>
            </a:pPr>
            <a:r>
              <a:rPr lang="en-GB" sz="2400" dirty="0">
                <a:latin typeface="Letter-join No-Lead 4" panose="02000505000000020003" pitchFamily="50" charset="0"/>
              </a:rPr>
              <a:t>Modern and cosy with underfloor heating!</a:t>
            </a:r>
          </a:p>
          <a:p>
            <a:pPr marL="285750" indent="-285750">
              <a:buFont typeface="Arial" panose="020B0604020202020204" pitchFamily="34" charset="0"/>
              <a:buChar char="•"/>
            </a:pPr>
            <a:r>
              <a:rPr lang="en-GB" sz="2400" dirty="0">
                <a:latin typeface="Letter-join No-Lead 4" panose="02000505000000020003" pitchFamily="50" charset="0"/>
              </a:rPr>
              <a:t>Each bedroom has </a:t>
            </a:r>
            <a:r>
              <a:rPr lang="en-GB" sz="2400" dirty="0" err="1">
                <a:latin typeface="Letter-join No-Lead 4" panose="02000505000000020003" pitchFamily="50" charset="0"/>
              </a:rPr>
              <a:t>en</a:t>
            </a:r>
            <a:r>
              <a:rPr lang="en-GB" sz="2400" dirty="0">
                <a:latin typeface="Letter-join No-Lead 4" panose="02000505000000020003" pitchFamily="50" charset="0"/>
              </a:rPr>
              <a:t>-suite shower and toilet facilities and a boot room.</a:t>
            </a:r>
          </a:p>
          <a:p>
            <a:pPr marL="285750" indent="-285750">
              <a:buFont typeface="Arial" panose="020B0604020202020204" pitchFamily="34" charset="0"/>
              <a:buChar char="•"/>
            </a:pPr>
            <a:r>
              <a:rPr lang="en-GB" sz="2400" dirty="0">
                <a:latin typeface="Letter-join No-Lead 4" panose="02000505000000020003" pitchFamily="50" charset="0"/>
              </a:rPr>
              <a:t>Teachers sleep in rooms nearby to the children </a:t>
            </a:r>
          </a:p>
          <a:p>
            <a:pPr marL="285750" indent="-285750">
              <a:buFont typeface="Arial" panose="020B0604020202020204" pitchFamily="34" charset="0"/>
              <a:buChar char="•"/>
            </a:pPr>
            <a:r>
              <a:rPr lang="en-GB" sz="2400" dirty="0">
                <a:latin typeface="Letter-join No-Lead 4" panose="02000505000000020003" pitchFamily="50" charset="0"/>
              </a:rPr>
              <a:t>The building is locked at night by school staff</a:t>
            </a:r>
          </a:p>
          <a:p>
            <a:pPr marL="285750" indent="-285750">
              <a:buFont typeface="Arial" panose="020B0604020202020204" pitchFamily="34" charset="0"/>
              <a:buChar char="•"/>
            </a:pPr>
            <a:r>
              <a:rPr lang="en-GB" sz="2400" dirty="0">
                <a:latin typeface="Letter-join No-Lead 4" panose="02000505000000020003" pitchFamily="50" charset="0"/>
              </a:rPr>
              <a:t>Centre staff are on call overnight, and can be contacted by visiting leaders in case of emergency.</a:t>
            </a:r>
          </a:p>
        </p:txBody>
      </p:sp>
      <p:pic>
        <p:nvPicPr>
          <p:cNvPr id="3" name="Picture 2"/>
          <p:cNvPicPr>
            <a:picLocks noChangeAspect="1"/>
          </p:cNvPicPr>
          <p:nvPr/>
        </p:nvPicPr>
        <p:blipFill>
          <a:blip r:embed="rId3"/>
          <a:stretch>
            <a:fillRect/>
          </a:stretch>
        </p:blipFill>
        <p:spPr>
          <a:xfrm>
            <a:off x="191671" y="1473526"/>
            <a:ext cx="6130235" cy="4121516"/>
          </a:xfrm>
          <a:prstGeom prst="rect">
            <a:avLst/>
          </a:prstGeom>
        </p:spPr>
      </p:pic>
    </p:spTree>
    <p:extLst>
      <p:ext uri="{BB962C8B-B14F-4D97-AF65-F5344CB8AC3E}">
        <p14:creationId xmlns:p14="http://schemas.microsoft.com/office/powerpoint/2010/main" val="31792480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2">
                    <a:lumMod val="50000"/>
                  </a:schemeClr>
                </a:solidFill>
              </a:rPr>
              <a:t>Social room</a:t>
            </a:r>
          </a:p>
        </p:txBody>
      </p:sp>
      <p:sp>
        <p:nvSpPr>
          <p:cNvPr id="3" name="Content Placeholder 2"/>
          <p:cNvSpPr>
            <a:spLocks noGrp="1"/>
          </p:cNvSpPr>
          <p:nvPr>
            <p:ph idx="1"/>
          </p:nvPr>
        </p:nvSpPr>
        <p:spPr>
          <a:xfrm>
            <a:off x="112539" y="1471272"/>
            <a:ext cx="3784211" cy="3880773"/>
          </a:xfrm>
        </p:spPr>
        <p:txBody>
          <a:bodyPr>
            <a:noAutofit/>
          </a:bodyPr>
          <a:lstStyle/>
          <a:p>
            <a:r>
              <a:rPr lang="en-GB" sz="2400" dirty="0">
                <a:solidFill>
                  <a:schemeClr val="accent2">
                    <a:lumMod val="50000"/>
                  </a:schemeClr>
                </a:solidFill>
                <a:latin typeface="Letter-join No-Lead 4" panose="02000505000000020003" pitchFamily="50" charset="0"/>
              </a:rPr>
              <a:t>In addition, the accommodation block has a central social room, perfect for hot chocolate in the evenings before bedtime!</a:t>
            </a:r>
          </a:p>
          <a:p>
            <a:r>
              <a:rPr lang="en-GB" sz="2400" dirty="0">
                <a:solidFill>
                  <a:schemeClr val="accent2">
                    <a:lumMod val="50000"/>
                  </a:schemeClr>
                </a:solidFill>
                <a:latin typeface="Letter-join No-Lead 4" panose="02000505000000020003" pitchFamily="50" charset="0"/>
              </a:rPr>
              <a:t>Children can bring their own </a:t>
            </a:r>
            <a:r>
              <a:rPr lang="en-GB" sz="2400" b="1" u="sng" dirty="0">
                <a:solidFill>
                  <a:schemeClr val="accent2">
                    <a:lumMod val="50000"/>
                  </a:schemeClr>
                </a:solidFill>
                <a:latin typeface="Letter-join No-Lead 4" panose="02000505000000020003" pitchFamily="50" charset="0"/>
              </a:rPr>
              <a:t>non-electrical </a:t>
            </a:r>
            <a:r>
              <a:rPr lang="en-GB" sz="2400" dirty="0">
                <a:solidFill>
                  <a:schemeClr val="accent2">
                    <a:lumMod val="50000"/>
                  </a:schemeClr>
                </a:solidFill>
                <a:latin typeface="Letter-join No-Lead 4" panose="02000505000000020003" pitchFamily="50" charset="0"/>
              </a:rPr>
              <a:t>games to play during their downtime </a:t>
            </a:r>
            <a:r>
              <a:rPr lang="en-GB" sz="2400" dirty="0" err="1">
                <a:solidFill>
                  <a:schemeClr val="accent2">
                    <a:lumMod val="50000"/>
                  </a:schemeClr>
                </a:solidFill>
                <a:latin typeface="Letter-join No-Lead 4" panose="02000505000000020003" pitchFamily="50" charset="0"/>
              </a:rPr>
              <a:t>eg.</a:t>
            </a:r>
            <a:r>
              <a:rPr lang="en-GB" sz="2400" dirty="0">
                <a:solidFill>
                  <a:schemeClr val="accent2">
                    <a:lumMod val="50000"/>
                  </a:schemeClr>
                </a:solidFill>
                <a:latin typeface="Letter-join No-Lead 4" panose="02000505000000020003" pitchFamily="50" charset="0"/>
              </a:rPr>
              <a:t> card games. </a:t>
            </a:r>
          </a:p>
        </p:txBody>
      </p:sp>
      <p:pic>
        <p:nvPicPr>
          <p:cNvPr id="4" name="Picture 3"/>
          <p:cNvPicPr>
            <a:picLocks noChangeAspect="1"/>
          </p:cNvPicPr>
          <p:nvPr/>
        </p:nvPicPr>
        <p:blipFill>
          <a:blip r:embed="rId2"/>
          <a:stretch>
            <a:fillRect/>
          </a:stretch>
        </p:blipFill>
        <p:spPr>
          <a:xfrm>
            <a:off x="4026893" y="1174653"/>
            <a:ext cx="7596554" cy="5029200"/>
          </a:xfrm>
          <a:prstGeom prst="rect">
            <a:avLst/>
          </a:prstGeom>
        </p:spPr>
      </p:pic>
    </p:spTree>
    <p:extLst>
      <p:ext uri="{BB962C8B-B14F-4D97-AF65-F5344CB8AC3E}">
        <p14:creationId xmlns:p14="http://schemas.microsoft.com/office/powerpoint/2010/main" val="311685351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2294" y="409575"/>
            <a:ext cx="8596668" cy="742950"/>
          </a:xfrm>
        </p:spPr>
        <p:txBody>
          <a:bodyPr/>
          <a:lstStyle/>
          <a:p>
            <a:r>
              <a:rPr lang="en-GB" dirty="0">
                <a:solidFill>
                  <a:schemeClr val="accent2">
                    <a:lumMod val="50000"/>
                  </a:schemeClr>
                </a:solidFill>
              </a:rPr>
              <a:t>Food</a:t>
            </a:r>
          </a:p>
        </p:txBody>
      </p:sp>
      <p:sp>
        <p:nvSpPr>
          <p:cNvPr id="3" name="Content Placeholder 2"/>
          <p:cNvSpPr>
            <a:spLocks noGrp="1"/>
          </p:cNvSpPr>
          <p:nvPr>
            <p:ph idx="1"/>
          </p:nvPr>
        </p:nvSpPr>
        <p:spPr>
          <a:xfrm>
            <a:off x="333958" y="1219200"/>
            <a:ext cx="6162091" cy="3880773"/>
          </a:xfrm>
        </p:spPr>
        <p:txBody>
          <a:bodyPr>
            <a:noAutofit/>
          </a:bodyPr>
          <a:lstStyle/>
          <a:p>
            <a:r>
              <a:rPr lang="en-GB" sz="2000" dirty="0">
                <a:solidFill>
                  <a:schemeClr val="accent2">
                    <a:lumMod val="50000"/>
                  </a:schemeClr>
                </a:solidFill>
                <a:latin typeface="Letter-join No-Lead 4" panose="02000505000000020003" pitchFamily="50" charset="0"/>
              </a:rPr>
              <a:t>The kitchen and dining room are situated in the Victorian school building, next door to the accommodation block. </a:t>
            </a:r>
          </a:p>
          <a:p>
            <a:r>
              <a:rPr lang="en-GB" sz="2000" dirty="0">
                <a:solidFill>
                  <a:schemeClr val="accent2">
                    <a:lumMod val="50000"/>
                  </a:schemeClr>
                </a:solidFill>
                <a:latin typeface="Letter-join No-Lead 4" panose="02000505000000020003" pitchFamily="50" charset="0"/>
              </a:rPr>
              <a:t>Continental breakfast – choice of cereals and croissants one day!</a:t>
            </a:r>
          </a:p>
          <a:p>
            <a:r>
              <a:rPr lang="en-GB" sz="2000" dirty="0">
                <a:solidFill>
                  <a:schemeClr val="accent2">
                    <a:lumMod val="50000"/>
                  </a:schemeClr>
                </a:solidFill>
                <a:latin typeface="Letter-join No-Lead 4" panose="02000505000000020003" pitchFamily="50" charset="0"/>
              </a:rPr>
              <a:t>Children make own packed lunches. Children make their own lunches so can choose what goes in them.</a:t>
            </a:r>
          </a:p>
          <a:p>
            <a:r>
              <a:rPr lang="en-GB" sz="2000" dirty="0">
                <a:solidFill>
                  <a:schemeClr val="accent2">
                    <a:lumMod val="50000"/>
                  </a:schemeClr>
                </a:solidFill>
                <a:latin typeface="Letter-join No-Lead 4" panose="02000505000000020003" pitchFamily="50" charset="0"/>
              </a:rPr>
              <a:t>Warm home cooked meal in the evening, making use as much of possible of produce grown on site, or bought from local suppliers. </a:t>
            </a:r>
          </a:p>
          <a:p>
            <a:r>
              <a:rPr lang="en-GB" sz="2000" dirty="0">
                <a:solidFill>
                  <a:schemeClr val="accent2">
                    <a:lumMod val="50000"/>
                  </a:schemeClr>
                </a:solidFill>
                <a:latin typeface="Letter-join No-Lead 4" panose="02000505000000020003" pitchFamily="50" charset="0"/>
              </a:rPr>
              <a:t>Snacks are also provided throughout the day – no child will go hungry!</a:t>
            </a:r>
          </a:p>
          <a:p>
            <a:r>
              <a:rPr lang="en-GB" sz="2000" dirty="0">
                <a:solidFill>
                  <a:schemeClr val="accent2">
                    <a:lumMod val="50000"/>
                  </a:schemeClr>
                </a:solidFill>
                <a:latin typeface="Letter-join No-Lead 4" panose="02000505000000020003" pitchFamily="50" charset="0"/>
              </a:rPr>
              <a:t>The catering team are used to providing food for children with special diets.</a:t>
            </a:r>
          </a:p>
        </p:txBody>
      </p:sp>
      <p:pic>
        <p:nvPicPr>
          <p:cNvPr id="5" name="Picture 4"/>
          <p:cNvPicPr>
            <a:picLocks noChangeAspect="1"/>
          </p:cNvPicPr>
          <p:nvPr/>
        </p:nvPicPr>
        <p:blipFill>
          <a:blip r:embed="rId3"/>
          <a:stretch>
            <a:fillRect/>
          </a:stretch>
        </p:blipFill>
        <p:spPr>
          <a:xfrm>
            <a:off x="7386419" y="1962150"/>
            <a:ext cx="4081681" cy="4081681"/>
          </a:xfrm>
          <a:prstGeom prst="rect">
            <a:avLst/>
          </a:prstGeom>
        </p:spPr>
      </p:pic>
    </p:spTree>
    <p:extLst>
      <p:ext uri="{BB962C8B-B14F-4D97-AF65-F5344CB8AC3E}">
        <p14:creationId xmlns:p14="http://schemas.microsoft.com/office/powerpoint/2010/main" val="167990193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D0172-1A97-4C0E-BEC4-562F8A0466A4}"/>
              </a:ext>
            </a:extLst>
          </p:cNvPr>
          <p:cNvSpPr>
            <a:spLocks noGrp="1"/>
          </p:cNvSpPr>
          <p:nvPr>
            <p:ph type="title"/>
          </p:nvPr>
        </p:nvSpPr>
        <p:spPr/>
        <p:txBody>
          <a:bodyPr/>
          <a:lstStyle/>
          <a:p>
            <a:r>
              <a:rPr lang="en-GB" dirty="0">
                <a:solidFill>
                  <a:schemeClr val="tx1"/>
                </a:solidFill>
              </a:rPr>
              <a:t>Dinner</a:t>
            </a:r>
          </a:p>
        </p:txBody>
      </p:sp>
      <p:sp>
        <p:nvSpPr>
          <p:cNvPr id="3" name="Content Placeholder 2">
            <a:extLst>
              <a:ext uri="{FF2B5EF4-FFF2-40B4-BE49-F238E27FC236}">
                <a16:creationId xmlns:a16="http://schemas.microsoft.com/office/drawing/2014/main" id="{3727171C-87CB-447D-9B5B-C30F98CC7877}"/>
              </a:ext>
            </a:extLst>
          </p:cNvPr>
          <p:cNvSpPr>
            <a:spLocks noGrp="1"/>
          </p:cNvSpPr>
          <p:nvPr>
            <p:ph idx="1"/>
          </p:nvPr>
        </p:nvSpPr>
        <p:spPr/>
        <p:txBody>
          <a:bodyPr/>
          <a:lstStyle/>
          <a:p>
            <a:r>
              <a:rPr lang="en-GB" sz="2800" dirty="0">
                <a:latin typeface="Letter-join No-Lead 4" panose="02000505000000020003" pitchFamily="50" charset="0"/>
              </a:rPr>
              <a:t>Meal options for dinner are as follows:</a:t>
            </a:r>
          </a:p>
          <a:p>
            <a:endParaRPr lang="en-GB" sz="2800" dirty="0">
              <a:latin typeface="Letter-join No-Lead 4" panose="02000505000000020003" pitchFamily="50" charset="0"/>
            </a:endParaRPr>
          </a:p>
          <a:p>
            <a:r>
              <a:rPr lang="en-GB" sz="2800" dirty="0">
                <a:latin typeface="Letter-join No-Lead 4" panose="02000505000000020003" pitchFamily="50" charset="0"/>
              </a:rPr>
              <a:t>Pasta bolognaise / veggie bolognaise</a:t>
            </a:r>
          </a:p>
          <a:p>
            <a:r>
              <a:rPr lang="en-GB" sz="2800" dirty="0">
                <a:latin typeface="Letter-join No-Lead 4" panose="02000505000000020003" pitchFamily="50" charset="0"/>
              </a:rPr>
              <a:t>Margherita Pizza </a:t>
            </a:r>
          </a:p>
          <a:p>
            <a:endParaRPr lang="en-GB" sz="2800" dirty="0">
              <a:latin typeface="Letter-join No-Lead 4" panose="02000505000000020003" pitchFamily="50" charset="0"/>
            </a:endParaRPr>
          </a:p>
          <a:p>
            <a:r>
              <a:rPr lang="en-GB" sz="2800" dirty="0">
                <a:latin typeface="Letter-join No-Lead 4" panose="02000505000000020003" pitchFamily="50" charset="0"/>
              </a:rPr>
              <a:t>Served with potato wedges / garlic bread / salad</a:t>
            </a:r>
          </a:p>
          <a:p>
            <a:endParaRPr lang="en-GB" dirty="0"/>
          </a:p>
          <a:p>
            <a:endParaRPr lang="en-GB" dirty="0"/>
          </a:p>
        </p:txBody>
      </p:sp>
    </p:spTree>
    <p:extLst>
      <p:ext uri="{BB962C8B-B14F-4D97-AF65-F5344CB8AC3E}">
        <p14:creationId xmlns:p14="http://schemas.microsoft.com/office/powerpoint/2010/main" val="4137536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0"/>
            <a:ext cx="8596668" cy="1320800"/>
          </a:xfrm>
        </p:spPr>
        <p:txBody>
          <a:bodyPr/>
          <a:lstStyle/>
          <a:p>
            <a:r>
              <a:rPr lang="en-GB" dirty="0">
                <a:solidFill>
                  <a:schemeClr val="accent2">
                    <a:lumMod val="50000"/>
                  </a:schemeClr>
                </a:solidFill>
              </a:rPr>
              <a:t>Outside</a:t>
            </a:r>
          </a:p>
        </p:txBody>
      </p:sp>
      <p:sp>
        <p:nvSpPr>
          <p:cNvPr id="3" name="Content Placeholder 2"/>
          <p:cNvSpPr>
            <a:spLocks noGrp="1"/>
          </p:cNvSpPr>
          <p:nvPr>
            <p:ph idx="1"/>
          </p:nvPr>
        </p:nvSpPr>
        <p:spPr>
          <a:xfrm>
            <a:off x="267283" y="928132"/>
            <a:ext cx="5275387" cy="3880773"/>
          </a:xfrm>
        </p:spPr>
        <p:txBody>
          <a:bodyPr>
            <a:noAutofit/>
          </a:bodyPr>
          <a:lstStyle/>
          <a:p>
            <a:r>
              <a:rPr lang="en-GB" sz="2000" dirty="0">
                <a:solidFill>
                  <a:schemeClr val="accent2">
                    <a:lumMod val="50000"/>
                  </a:schemeClr>
                </a:solidFill>
                <a:latin typeface="Letter-join No-Lead 4" panose="02000505000000020003" pitchFamily="50" charset="0"/>
              </a:rPr>
              <a:t>7 acres of land - where many of the activities take place during the day. </a:t>
            </a:r>
          </a:p>
          <a:p>
            <a:r>
              <a:rPr lang="en-GB" sz="2000" dirty="0">
                <a:solidFill>
                  <a:schemeClr val="accent2">
                    <a:lumMod val="50000"/>
                  </a:schemeClr>
                </a:solidFill>
                <a:latin typeface="Letter-join No-Lead 4" panose="02000505000000020003" pitchFamily="50" charset="0"/>
              </a:rPr>
              <a:t>The grounds have been designed with primary schools in mind and there are many areas which provide excellent opportunities for education activities to take place – woodlands, vegetable gardens, meadows a large, fenced pond and a beautiful thatched roundhouse </a:t>
            </a:r>
          </a:p>
          <a:p>
            <a:r>
              <a:rPr lang="en-GB" sz="2000" dirty="0">
                <a:solidFill>
                  <a:schemeClr val="accent2">
                    <a:lumMod val="50000"/>
                  </a:schemeClr>
                </a:solidFill>
                <a:latin typeface="Letter-join No-Lead 4" panose="02000505000000020003" pitchFamily="50" charset="0"/>
              </a:rPr>
              <a:t>Lots of space to play, explore and let off steam. </a:t>
            </a:r>
          </a:p>
          <a:p>
            <a:r>
              <a:rPr lang="en-GB" sz="2000" dirty="0">
                <a:solidFill>
                  <a:schemeClr val="accent2">
                    <a:lumMod val="50000"/>
                  </a:schemeClr>
                </a:solidFill>
                <a:latin typeface="Letter-join No-Lead 4" panose="02000505000000020003" pitchFamily="50" charset="0"/>
              </a:rPr>
              <a:t>A small flock of friendly sheep </a:t>
            </a:r>
          </a:p>
          <a:p>
            <a:r>
              <a:rPr lang="en-GB" sz="2000" dirty="0">
                <a:solidFill>
                  <a:schemeClr val="accent2">
                    <a:lumMod val="50000"/>
                  </a:schemeClr>
                </a:solidFill>
                <a:latin typeface="Letter-join No-Lead 4" panose="02000505000000020003" pitchFamily="50" charset="0"/>
              </a:rPr>
              <a:t>With the location in the heart of the National Park, obviously we will be enjoying the surrounding areas</a:t>
            </a:r>
          </a:p>
        </p:txBody>
      </p:sp>
      <p:pic>
        <p:nvPicPr>
          <p:cNvPr id="4" name="Picture 3"/>
          <p:cNvPicPr>
            <a:picLocks noChangeAspect="1"/>
          </p:cNvPicPr>
          <p:nvPr/>
        </p:nvPicPr>
        <p:blipFill>
          <a:blip r:embed="rId2"/>
          <a:stretch>
            <a:fillRect/>
          </a:stretch>
        </p:blipFill>
        <p:spPr>
          <a:xfrm>
            <a:off x="5542670" y="928132"/>
            <a:ext cx="6526031" cy="4369123"/>
          </a:xfrm>
          <a:prstGeom prst="rect">
            <a:avLst/>
          </a:prstGeom>
        </p:spPr>
      </p:pic>
    </p:spTree>
    <p:extLst>
      <p:ext uri="{BB962C8B-B14F-4D97-AF65-F5344CB8AC3E}">
        <p14:creationId xmlns:p14="http://schemas.microsoft.com/office/powerpoint/2010/main" val="9396995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0"/>
            <a:ext cx="8596668" cy="1320800"/>
          </a:xfrm>
        </p:spPr>
        <p:txBody>
          <a:bodyPr/>
          <a:lstStyle/>
          <a:p>
            <a:r>
              <a:rPr lang="en-GB" dirty="0">
                <a:solidFill>
                  <a:schemeClr val="accent2">
                    <a:lumMod val="50000"/>
                  </a:schemeClr>
                </a:solidFill>
              </a:rPr>
              <a:t>Activities</a:t>
            </a:r>
          </a:p>
        </p:txBody>
      </p:sp>
      <p:sp>
        <p:nvSpPr>
          <p:cNvPr id="3" name="Content Placeholder 2"/>
          <p:cNvSpPr>
            <a:spLocks noGrp="1"/>
          </p:cNvSpPr>
          <p:nvPr>
            <p:ph idx="1"/>
          </p:nvPr>
        </p:nvSpPr>
        <p:spPr>
          <a:xfrm>
            <a:off x="267283" y="928132"/>
            <a:ext cx="5275387" cy="3880773"/>
          </a:xfrm>
        </p:spPr>
        <p:txBody>
          <a:bodyPr>
            <a:noAutofit/>
          </a:bodyPr>
          <a:lstStyle/>
          <a:p>
            <a:r>
              <a:rPr lang="en-GB" sz="2400" dirty="0">
                <a:solidFill>
                  <a:schemeClr val="accent2">
                    <a:lumMod val="50000"/>
                  </a:schemeClr>
                </a:solidFill>
                <a:latin typeface="Letter-join No-Lead 4" panose="02000505000000020003" pitchFamily="50" charset="0"/>
              </a:rPr>
              <a:t>Groups who stay with </a:t>
            </a:r>
            <a:r>
              <a:rPr lang="en-GB" sz="2400" dirty="0" err="1">
                <a:solidFill>
                  <a:schemeClr val="accent2">
                    <a:lumMod val="50000"/>
                  </a:schemeClr>
                </a:solidFill>
                <a:latin typeface="Letter-join No-Lead 4" panose="02000505000000020003" pitchFamily="50" charset="0"/>
              </a:rPr>
              <a:t>Minstead</a:t>
            </a:r>
            <a:r>
              <a:rPr lang="en-GB" sz="2400" dirty="0">
                <a:solidFill>
                  <a:schemeClr val="accent2">
                    <a:lumMod val="50000"/>
                  </a:schemeClr>
                </a:solidFill>
                <a:latin typeface="Letter-join No-Lead 4" panose="02000505000000020003" pitchFamily="50" charset="0"/>
              </a:rPr>
              <a:t> find that no matter what activities they select, their pupils show increased confidence and independence</a:t>
            </a:r>
          </a:p>
          <a:p>
            <a:r>
              <a:rPr lang="en-GB" sz="2400" dirty="0">
                <a:solidFill>
                  <a:schemeClr val="accent2">
                    <a:lumMod val="50000"/>
                  </a:schemeClr>
                </a:solidFill>
                <a:latin typeface="Letter-join No-Lead 4" panose="02000505000000020003" pitchFamily="50" charset="0"/>
              </a:rPr>
              <a:t>Wide variety of activities help to created more motivated learners!</a:t>
            </a:r>
          </a:p>
          <a:p>
            <a:r>
              <a:rPr lang="en-GB" sz="2400" dirty="0">
                <a:solidFill>
                  <a:schemeClr val="accent2">
                    <a:lumMod val="50000"/>
                  </a:schemeClr>
                </a:solidFill>
                <a:latin typeface="Letter-join No-Lead 4" panose="02000505000000020003" pitchFamily="50" charset="0"/>
              </a:rPr>
              <a:t>Activities include curricular subjects, such, as science, geography, history and art</a:t>
            </a:r>
          </a:p>
          <a:p>
            <a:r>
              <a:rPr lang="en-GB" sz="2400" dirty="0">
                <a:solidFill>
                  <a:schemeClr val="accent2">
                    <a:lumMod val="50000"/>
                  </a:schemeClr>
                </a:solidFill>
                <a:latin typeface="Letter-join No-Lead 4" panose="02000505000000020003" pitchFamily="50" charset="0"/>
              </a:rPr>
              <a:t>The activities are led by the centre’s experienced education team – all of whom have extensive experience working in schools and Centres</a:t>
            </a:r>
          </a:p>
        </p:txBody>
      </p:sp>
      <p:pic>
        <p:nvPicPr>
          <p:cNvPr id="5" name="Picture 4"/>
          <p:cNvPicPr>
            <a:picLocks noChangeAspect="1"/>
          </p:cNvPicPr>
          <p:nvPr/>
        </p:nvPicPr>
        <p:blipFill>
          <a:blip r:embed="rId2"/>
          <a:stretch>
            <a:fillRect/>
          </a:stretch>
        </p:blipFill>
        <p:spPr>
          <a:xfrm>
            <a:off x="6597967" y="443425"/>
            <a:ext cx="4848225" cy="3467100"/>
          </a:xfrm>
          <a:prstGeom prst="rect">
            <a:avLst/>
          </a:prstGeom>
        </p:spPr>
      </p:pic>
      <p:pic>
        <p:nvPicPr>
          <p:cNvPr id="6" name="Picture 5"/>
          <p:cNvPicPr>
            <a:picLocks noChangeAspect="1"/>
          </p:cNvPicPr>
          <p:nvPr/>
        </p:nvPicPr>
        <p:blipFill>
          <a:blip r:embed="rId3"/>
          <a:stretch>
            <a:fillRect/>
          </a:stretch>
        </p:blipFill>
        <p:spPr>
          <a:xfrm>
            <a:off x="5810663" y="4161180"/>
            <a:ext cx="3265369" cy="2478772"/>
          </a:xfrm>
          <a:prstGeom prst="rect">
            <a:avLst/>
          </a:prstGeom>
        </p:spPr>
      </p:pic>
      <p:pic>
        <p:nvPicPr>
          <p:cNvPr id="7" name="Picture 6"/>
          <p:cNvPicPr>
            <a:picLocks noChangeAspect="1"/>
          </p:cNvPicPr>
          <p:nvPr/>
        </p:nvPicPr>
        <p:blipFill>
          <a:blip r:embed="rId4"/>
          <a:stretch>
            <a:fillRect/>
          </a:stretch>
        </p:blipFill>
        <p:spPr>
          <a:xfrm>
            <a:off x="9344025" y="4325814"/>
            <a:ext cx="2847975" cy="2514600"/>
          </a:xfrm>
          <a:prstGeom prst="rect">
            <a:avLst/>
          </a:prstGeom>
        </p:spPr>
      </p:pic>
    </p:spTree>
    <p:extLst>
      <p:ext uri="{BB962C8B-B14F-4D97-AF65-F5344CB8AC3E}">
        <p14:creationId xmlns:p14="http://schemas.microsoft.com/office/powerpoint/2010/main" val="254286098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161" y="-40730"/>
            <a:ext cx="8596668" cy="1320800"/>
          </a:xfrm>
        </p:spPr>
        <p:txBody>
          <a:bodyPr/>
          <a:lstStyle/>
          <a:p>
            <a:r>
              <a:rPr lang="en-GB" dirty="0">
                <a:solidFill>
                  <a:schemeClr val="accent2">
                    <a:lumMod val="50000"/>
                  </a:schemeClr>
                </a:solidFill>
              </a:rPr>
              <a:t>Timetable</a:t>
            </a:r>
          </a:p>
        </p:txBody>
      </p:sp>
      <p:pic>
        <p:nvPicPr>
          <p:cNvPr id="12" name="Content Placeholder 11">
            <a:extLst>
              <a:ext uri="{FF2B5EF4-FFF2-40B4-BE49-F238E27FC236}">
                <a16:creationId xmlns:a16="http://schemas.microsoft.com/office/drawing/2014/main" id="{72919742-7E3B-45F5-A5AC-34D0D4858296}"/>
              </a:ext>
            </a:extLst>
          </p:cNvPr>
          <p:cNvPicPr>
            <a:picLocks noGrp="1" noChangeAspect="1"/>
          </p:cNvPicPr>
          <p:nvPr>
            <p:ph idx="1"/>
          </p:nvPr>
        </p:nvPicPr>
        <p:blipFill>
          <a:blip r:embed="rId2"/>
          <a:stretch>
            <a:fillRect/>
          </a:stretch>
        </p:blipFill>
        <p:spPr>
          <a:xfrm>
            <a:off x="2361783" y="2474774"/>
            <a:ext cx="6002042" cy="925340"/>
          </a:xfrm>
          <a:prstGeom prst="rect">
            <a:avLst/>
          </a:prstGeom>
        </p:spPr>
      </p:pic>
      <p:pic>
        <p:nvPicPr>
          <p:cNvPr id="5" name="Picture 4"/>
          <p:cNvPicPr>
            <a:picLocks noChangeAspect="1"/>
          </p:cNvPicPr>
          <p:nvPr/>
        </p:nvPicPr>
        <p:blipFill>
          <a:blip r:embed="rId3"/>
          <a:stretch>
            <a:fillRect/>
          </a:stretch>
        </p:blipFill>
        <p:spPr>
          <a:xfrm>
            <a:off x="8970155" y="432172"/>
            <a:ext cx="2936558" cy="2100014"/>
          </a:xfrm>
          <a:prstGeom prst="rect">
            <a:avLst/>
          </a:prstGeom>
        </p:spPr>
      </p:pic>
      <p:pic>
        <p:nvPicPr>
          <p:cNvPr id="6" name="Picture 5"/>
          <p:cNvPicPr>
            <a:picLocks noChangeAspect="1"/>
          </p:cNvPicPr>
          <p:nvPr/>
        </p:nvPicPr>
        <p:blipFill>
          <a:blip r:embed="rId4"/>
          <a:stretch>
            <a:fillRect/>
          </a:stretch>
        </p:blipFill>
        <p:spPr>
          <a:xfrm>
            <a:off x="9807062" y="4905375"/>
            <a:ext cx="2222565" cy="1687170"/>
          </a:xfrm>
          <a:prstGeom prst="rect">
            <a:avLst/>
          </a:prstGeom>
        </p:spPr>
      </p:pic>
      <p:pic>
        <p:nvPicPr>
          <p:cNvPr id="7" name="Picture 6"/>
          <p:cNvPicPr>
            <a:picLocks noChangeAspect="1"/>
          </p:cNvPicPr>
          <p:nvPr/>
        </p:nvPicPr>
        <p:blipFill>
          <a:blip r:embed="rId5"/>
          <a:stretch>
            <a:fillRect/>
          </a:stretch>
        </p:blipFill>
        <p:spPr>
          <a:xfrm>
            <a:off x="9863137" y="2724150"/>
            <a:ext cx="2252989" cy="1989261"/>
          </a:xfrm>
          <a:prstGeom prst="rect">
            <a:avLst/>
          </a:prstGeom>
        </p:spPr>
      </p:pic>
      <p:pic>
        <p:nvPicPr>
          <p:cNvPr id="11" name="Picture 10">
            <a:extLst>
              <a:ext uri="{FF2B5EF4-FFF2-40B4-BE49-F238E27FC236}">
                <a16:creationId xmlns:a16="http://schemas.microsoft.com/office/drawing/2014/main" id="{6F342BF8-801A-4461-B086-7A6999DF5634}"/>
              </a:ext>
            </a:extLst>
          </p:cNvPr>
          <p:cNvPicPr>
            <a:picLocks noChangeAspect="1"/>
          </p:cNvPicPr>
          <p:nvPr/>
        </p:nvPicPr>
        <p:blipFill>
          <a:blip r:embed="rId6"/>
          <a:stretch>
            <a:fillRect/>
          </a:stretch>
        </p:blipFill>
        <p:spPr>
          <a:xfrm>
            <a:off x="2361783" y="85365"/>
            <a:ext cx="6002042" cy="2389409"/>
          </a:xfrm>
          <a:prstGeom prst="rect">
            <a:avLst/>
          </a:prstGeom>
        </p:spPr>
      </p:pic>
      <p:pic>
        <p:nvPicPr>
          <p:cNvPr id="13" name="Picture 12">
            <a:extLst>
              <a:ext uri="{FF2B5EF4-FFF2-40B4-BE49-F238E27FC236}">
                <a16:creationId xmlns:a16="http://schemas.microsoft.com/office/drawing/2014/main" id="{25A641F2-C6FA-488E-A43E-B51A884A4F1C}"/>
              </a:ext>
            </a:extLst>
          </p:cNvPr>
          <p:cNvPicPr>
            <a:picLocks noChangeAspect="1"/>
          </p:cNvPicPr>
          <p:nvPr/>
        </p:nvPicPr>
        <p:blipFill>
          <a:blip r:embed="rId7"/>
          <a:stretch>
            <a:fillRect/>
          </a:stretch>
        </p:blipFill>
        <p:spPr>
          <a:xfrm>
            <a:off x="2361783" y="3457887"/>
            <a:ext cx="5988323" cy="3189982"/>
          </a:xfrm>
          <a:prstGeom prst="rect">
            <a:avLst/>
          </a:prstGeom>
        </p:spPr>
      </p:pic>
    </p:spTree>
    <p:extLst>
      <p:ext uri="{BB962C8B-B14F-4D97-AF65-F5344CB8AC3E}">
        <p14:creationId xmlns:p14="http://schemas.microsoft.com/office/powerpoint/2010/main" val="979423234"/>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3768A2F-6F06-4D42-BDB6-DA47B4AF0ED5}"/>
              </a:ext>
            </a:extLst>
          </p:cNvPr>
          <p:cNvPicPr>
            <a:picLocks noChangeAspect="1"/>
          </p:cNvPicPr>
          <p:nvPr/>
        </p:nvPicPr>
        <p:blipFill>
          <a:blip r:embed="rId2"/>
          <a:stretch>
            <a:fillRect/>
          </a:stretch>
        </p:blipFill>
        <p:spPr>
          <a:xfrm>
            <a:off x="673321" y="644245"/>
            <a:ext cx="7875061" cy="3350209"/>
          </a:xfrm>
          <a:prstGeom prst="rect">
            <a:avLst/>
          </a:prstGeom>
        </p:spPr>
      </p:pic>
    </p:spTree>
    <p:extLst>
      <p:ext uri="{BB962C8B-B14F-4D97-AF65-F5344CB8AC3E}">
        <p14:creationId xmlns:p14="http://schemas.microsoft.com/office/powerpoint/2010/main" val="37069320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0"/>
            <a:ext cx="8596668" cy="1320800"/>
          </a:xfrm>
        </p:spPr>
        <p:txBody>
          <a:bodyPr/>
          <a:lstStyle/>
          <a:p>
            <a:r>
              <a:rPr lang="en-GB" dirty="0">
                <a:solidFill>
                  <a:schemeClr val="accent2">
                    <a:lumMod val="50000"/>
                  </a:schemeClr>
                </a:solidFill>
              </a:rPr>
              <a:t>Health and Safety</a:t>
            </a:r>
          </a:p>
        </p:txBody>
      </p:sp>
      <p:sp>
        <p:nvSpPr>
          <p:cNvPr id="3" name="Content Placeholder 2"/>
          <p:cNvSpPr>
            <a:spLocks noGrp="1"/>
          </p:cNvSpPr>
          <p:nvPr>
            <p:ph idx="1"/>
          </p:nvPr>
        </p:nvSpPr>
        <p:spPr>
          <a:xfrm>
            <a:off x="267283" y="928132"/>
            <a:ext cx="11535511" cy="3880773"/>
          </a:xfrm>
        </p:spPr>
        <p:txBody>
          <a:bodyPr>
            <a:noAutofit/>
          </a:bodyPr>
          <a:lstStyle/>
          <a:p>
            <a:r>
              <a:rPr lang="en-GB" sz="2400" b="1" dirty="0">
                <a:solidFill>
                  <a:schemeClr val="accent2">
                    <a:lumMod val="50000"/>
                  </a:schemeClr>
                </a:solidFill>
                <a:latin typeface="Letter-join No-Lead 4" panose="02000505000000020003" pitchFamily="50" charset="0"/>
              </a:rPr>
              <a:t>Security - </a:t>
            </a:r>
            <a:r>
              <a:rPr lang="en-GB" sz="2400" dirty="0">
                <a:solidFill>
                  <a:schemeClr val="accent2">
                    <a:lumMod val="50000"/>
                  </a:schemeClr>
                </a:solidFill>
                <a:latin typeface="Letter-join No-Lead 4" panose="02000505000000020003" pitchFamily="50" charset="0"/>
              </a:rPr>
              <a:t>At night, visiting teachers are given the keys to the buildings and shown the locking up procedure – and once locked no visitors are able to enter. </a:t>
            </a:r>
          </a:p>
          <a:p>
            <a:r>
              <a:rPr lang="en-GB" sz="2400" dirty="0">
                <a:solidFill>
                  <a:schemeClr val="accent2">
                    <a:lumMod val="50000"/>
                  </a:schemeClr>
                </a:solidFill>
                <a:latin typeface="Letter-join No-Lead 4" panose="02000505000000020003" pitchFamily="50" charset="0"/>
              </a:rPr>
              <a:t>There are interior twist lock to aid emergency exit. </a:t>
            </a:r>
          </a:p>
          <a:p>
            <a:r>
              <a:rPr lang="en-GB" sz="2400" dirty="0">
                <a:solidFill>
                  <a:schemeClr val="accent2">
                    <a:lumMod val="50000"/>
                  </a:schemeClr>
                </a:solidFill>
                <a:latin typeface="Letter-join No-Lead 4" panose="02000505000000020003" pitchFamily="50" charset="0"/>
              </a:rPr>
              <a:t>The grounds of the Centre are surrounded by fences and hedges, giving children a safe and secure place to part in our activities.</a:t>
            </a:r>
          </a:p>
          <a:p>
            <a:pPr marL="0" indent="0">
              <a:buNone/>
            </a:pPr>
            <a:endParaRPr lang="en-GB" sz="2400" dirty="0">
              <a:solidFill>
                <a:schemeClr val="accent2">
                  <a:lumMod val="50000"/>
                </a:schemeClr>
              </a:solidFill>
              <a:latin typeface="Letter-join No-Lead 4" panose="02000505000000020003" pitchFamily="50" charset="0"/>
            </a:endParaRPr>
          </a:p>
          <a:p>
            <a:r>
              <a:rPr lang="en-GB" sz="2400" b="1" dirty="0">
                <a:solidFill>
                  <a:schemeClr val="accent2">
                    <a:lumMod val="50000"/>
                  </a:schemeClr>
                </a:solidFill>
                <a:latin typeface="Letter-join No-Lead 4" panose="02000505000000020003" pitchFamily="50" charset="0"/>
              </a:rPr>
              <a:t>Fire - </a:t>
            </a:r>
            <a:r>
              <a:rPr lang="en-GB" sz="2400" dirty="0">
                <a:solidFill>
                  <a:schemeClr val="accent2">
                    <a:lumMod val="50000"/>
                  </a:schemeClr>
                </a:solidFill>
                <a:latin typeface="Letter-join No-Lead 4" panose="02000505000000020003" pitchFamily="50" charset="0"/>
              </a:rPr>
              <a:t>The Centre maintains a comprehensive fire risk assessment to ensure that we maintain the highest standards of fire safety. </a:t>
            </a:r>
          </a:p>
          <a:p>
            <a:r>
              <a:rPr lang="en-GB" sz="2400" dirty="0">
                <a:solidFill>
                  <a:schemeClr val="accent2">
                    <a:lumMod val="50000"/>
                  </a:schemeClr>
                </a:solidFill>
                <a:latin typeface="Letter-join No-Lead 4" panose="02000505000000020003" pitchFamily="50" charset="0"/>
              </a:rPr>
              <a:t>All residential school visitors complete a fire drill on the first day of their visit.</a:t>
            </a:r>
          </a:p>
          <a:p>
            <a:r>
              <a:rPr lang="en-GB" sz="2400" dirty="0">
                <a:solidFill>
                  <a:schemeClr val="accent2">
                    <a:lumMod val="50000"/>
                  </a:schemeClr>
                </a:solidFill>
                <a:latin typeface="Letter-join No-Lead 4" panose="02000505000000020003" pitchFamily="50" charset="0"/>
              </a:rPr>
              <a:t> All areas of the accommodation block are covered by a sprinkler system and a modern and extremely sensitive fire alarm system.</a:t>
            </a:r>
          </a:p>
        </p:txBody>
      </p:sp>
    </p:spTree>
    <p:extLst>
      <p:ext uri="{BB962C8B-B14F-4D97-AF65-F5344CB8AC3E}">
        <p14:creationId xmlns:p14="http://schemas.microsoft.com/office/powerpoint/2010/main" val="320566276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0"/>
            <a:ext cx="8596668" cy="1320800"/>
          </a:xfrm>
        </p:spPr>
        <p:txBody>
          <a:bodyPr/>
          <a:lstStyle/>
          <a:p>
            <a:r>
              <a:rPr lang="en-GB" dirty="0">
                <a:solidFill>
                  <a:schemeClr val="accent2">
                    <a:lumMod val="50000"/>
                  </a:schemeClr>
                </a:solidFill>
              </a:rPr>
              <a:t>Health and Safety</a:t>
            </a:r>
          </a:p>
        </p:txBody>
      </p:sp>
      <p:sp>
        <p:nvSpPr>
          <p:cNvPr id="3" name="Content Placeholder 2"/>
          <p:cNvSpPr>
            <a:spLocks noGrp="1"/>
          </p:cNvSpPr>
          <p:nvPr>
            <p:ph idx="1"/>
          </p:nvPr>
        </p:nvSpPr>
        <p:spPr>
          <a:xfrm>
            <a:off x="267283" y="928132"/>
            <a:ext cx="11535511" cy="3880773"/>
          </a:xfrm>
        </p:spPr>
        <p:txBody>
          <a:bodyPr>
            <a:noAutofit/>
          </a:bodyPr>
          <a:lstStyle/>
          <a:p>
            <a:r>
              <a:rPr lang="en-GB" sz="2400" b="1" dirty="0">
                <a:solidFill>
                  <a:schemeClr val="accent2">
                    <a:lumMod val="50000"/>
                  </a:schemeClr>
                </a:solidFill>
                <a:latin typeface="Letter-join No-Lead 4" panose="02000505000000020003" pitchFamily="50" charset="0"/>
              </a:rPr>
              <a:t>Risk Assessment - </a:t>
            </a:r>
            <a:r>
              <a:rPr lang="en-GB" sz="2400" dirty="0">
                <a:solidFill>
                  <a:schemeClr val="accent2">
                    <a:lumMod val="50000"/>
                  </a:schemeClr>
                </a:solidFill>
                <a:latin typeface="Letter-join No-Lead 4" panose="02000505000000020003" pitchFamily="50" charset="0"/>
              </a:rPr>
              <a:t>During their stay children will complete a wide range of activities, all of which have been comprehensively assessed </a:t>
            </a:r>
          </a:p>
          <a:p>
            <a:r>
              <a:rPr lang="en-GB" sz="2400" dirty="0">
                <a:solidFill>
                  <a:schemeClr val="accent2">
                    <a:lumMod val="50000"/>
                  </a:schemeClr>
                </a:solidFill>
                <a:latin typeface="Letter-join No-Lead 4" panose="02000505000000020003" pitchFamily="50" charset="0"/>
              </a:rPr>
              <a:t>All activities are planned by experienced members of staff.</a:t>
            </a:r>
          </a:p>
          <a:p>
            <a:pPr marL="0" indent="0">
              <a:buNone/>
            </a:pPr>
            <a:endParaRPr lang="en-GB" sz="2400" dirty="0">
              <a:solidFill>
                <a:schemeClr val="accent2">
                  <a:lumMod val="50000"/>
                </a:schemeClr>
              </a:solidFill>
              <a:latin typeface="Letter-join No-Lead 4" panose="02000505000000020003" pitchFamily="50" charset="0"/>
            </a:endParaRPr>
          </a:p>
          <a:p>
            <a:r>
              <a:rPr lang="en-GB" sz="2400" b="1" dirty="0">
                <a:solidFill>
                  <a:schemeClr val="accent2">
                    <a:lumMod val="50000"/>
                  </a:schemeClr>
                </a:solidFill>
                <a:latin typeface="Letter-join No-Lead 4" panose="02000505000000020003" pitchFamily="50" charset="0"/>
              </a:rPr>
              <a:t>Safeguarding - </a:t>
            </a:r>
            <a:r>
              <a:rPr lang="en-GB" sz="2400" dirty="0">
                <a:solidFill>
                  <a:schemeClr val="accent2">
                    <a:lumMod val="50000"/>
                  </a:schemeClr>
                </a:solidFill>
                <a:latin typeface="Letter-join No-Lead 4" panose="02000505000000020003" pitchFamily="50" charset="0"/>
              </a:rPr>
              <a:t>All staff have undergone an enhanced level DBS check before being cleared to work. </a:t>
            </a:r>
          </a:p>
          <a:p>
            <a:r>
              <a:rPr lang="en-GB" sz="2400" dirty="0">
                <a:solidFill>
                  <a:schemeClr val="accent2">
                    <a:lumMod val="50000"/>
                  </a:schemeClr>
                </a:solidFill>
                <a:latin typeface="Letter-join No-Lead 4" panose="02000505000000020003" pitchFamily="50" charset="0"/>
              </a:rPr>
              <a:t>All visiting adults on site are asked to wear an identification badge and to sign in and out at reception.</a:t>
            </a:r>
          </a:p>
          <a:p>
            <a:endParaRPr lang="en-GB" sz="2400" dirty="0">
              <a:solidFill>
                <a:schemeClr val="accent2">
                  <a:lumMod val="50000"/>
                </a:schemeClr>
              </a:solidFill>
              <a:latin typeface="Letter-join No-Lead 4" panose="02000505000000020003" pitchFamily="50" charset="0"/>
            </a:endParaRPr>
          </a:p>
          <a:p>
            <a:r>
              <a:rPr lang="en-GB" sz="2400" b="1" dirty="0">
                <a:solidFill>
                  <a:schemeClr val="accent2">
                    <a:lumMod val="50000"/>
                  </a:schemeClr>
                </a:solidFill>
                <a:latin typeface="Letter-join No-Lead 4" panose="02000505000000020003" pitchFamily="50" charset="0"/>
              </a:rPr>
              <a:t>First Aid - </a:t>
            </a:r>
            <a:r>
              <a:rPr lang="en-GB" sz="2400" dirty="0">
                <a:solidFill>
                  <a:schemeClr val="accent2">
                    <a:lumMod val="50000"/>
                  </a:schemeClr>
                </a:solidFill>
                <a:latin typeface="Letter-join No-Lead 4" panose="02000505000000020003" pitchFamily="50" charset="0"/>
              </a:rPr>
              <a:t>All residential children’s groups bring an adult who is able to take on the role of ‘first-aider’. </a:t>
            </a:r>
          </a:p>
          <a:p>
            <a:r>
              <a:rPr lang="en-GB" sz="2400" dirty="0" err="1">
                <a:solidFill>
                  <a:schemeClr val="accent2">
                    <a:lumMod val="50000"/>
                  </a:schemeClr>
                </a:solidFill>
                <a:latin typeface="Letter-join No-Lead 4" panose="02000505000000020003" pitchFamily="50" charset="0"/>
              </a:rPr>
              <a:t>Minstead</a:t>
            </a:r>
            <a:r>
              <a:rPr lang="en-GB" sz="2400" dirty="0">
                <a:solidFill>
                  <a:schemeClr val="accent2">
                    <a:lumMod val="50000"/>
                  </a:schemeClr>
                </a:solidFill>
                <a:latin typeface="Letter-join No-Lead 4" panose="02000505000000020003" pitchFamily="50" charset="0"/>
              </a:rPr>
              <a:t> Study Centre also have trained first-aiders on the staff</a:t>
            </a:r>
          </a:p>
        </p:txBody>
      </p:sp>
    </p:spTree>
    <p:extLst>
      <p:ext uri="{BB962C8B-B14F-4D97-AF65-F5344CB8AC3E}">
        <p14:creationId xmlns:p14="http://schemas.microsoft.com/office/powerpoint/2010/main" val="163110452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 calcmode="lin" valueType="num">
                                      <p:cBhvr additive="base">
                                        <p:cTn id="2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additive="base">
                                        <p:cTn id="3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5131" y="145366"/>
            <a:ext cx="8596668" cy="1320800"/>
          </a:xfrm>
        </p:spPr>
        <p:txBody>
          <a:bodyPr/>
          <a:lstStyle/>
          <a:p>
            <a:r>
              <a:rPr lang="en-GB" dirty="0">
                <a:solidFill>
                  <a:schemeClr val="accent2">
                    <a:lumMod val="50000"/>
                  </a:schemeClr>
                </a:solidFill>
              </a:rPr>
              <a:t>What do I need to pack for my child?</a:t>
            </a:r>
            <a:br>
              <a:rPr lang="en-GB" dirty="0">
                <a:solidFill>
                  <a:schemeClr val="accent2">
                    <a:lumMod val="50000"/>
                  </a:schemeClr>
                </a:solidFill>
              </a:rPr>
            </a:br>
            <a:endParaRPr lang="en-GB" dirty="0">
              <a:solidFill>
                <a:schemeClr val="accent2">
                  <a:lumMod val="50000"/>
                </a:schemeClr>
              </a:solidFill>
            </a:endParaRPr>
          </a:p>
        </p:txBody>
      </p:sp>
      <p:sp>
        <p:nvSpPr>
          <p:cNvPr id="3" name="Content Placeholder 2"/>
          <p:cNvSpPr>
            <a:spLocks noGrp="1"/>
          </p:cNvSpPr>
          <p:nvPr>
            <p:ph idx="1"/>
          </p:nvPr>
        </p:nvSpPr>
        <p:spPr>
          <a:xfrm>
            <a:off x="126609" y="805766"/>
            <a:ext cx="11521440" cy="5451311"/>
          </a:xfrm>
        </p:spPr>
        <p:txBody>
          <a:bodyPr>
            <a:normAutofit fontScale="62500" lnSpcReduction="20000"/>
          </a:bodyPr>
          <a:lstStyle/>
          <a:p>
            <a:r>
              <a:rPr lang="en-GB" sz="2900" u="sng" dirty="0">
                <a:solidFill>
                  <a:schemeClr val="accent2">
                    <a:lumMod val="50000"/>
                  </a:schemeClr>
                </a:solidFill>
              </a:rPr>
              <a:t>Kit List – Please name all items</a:t>
            </a:r>
            <a:endParaRPr lang="en-GB" sz="2900" b="1" u="sng" dirty="0">
              <a:solidFill>
                <a:schemeClr val="accent2">
                  <a:lumMod val="50000"/>
                </a:schemeClr>
              </a:solidFill>
            </a:endParaRPr>
          </a:p>
          <a:p>
            <a:r>
              <a:rPr lang="en-GB" dirty="0"/>
              <a:t>The accommodation is in centrally heated dormitories, equipped with washrooms and showers. There are indoor classroom facilities, but most of the time will be spent outdoors whatever the weather! Suitable clothing and footwear are essential. </a:t>
            </a:r>
          </a:p>
          <a:p>
            <a:pPr lvl="0"/>
            <a:r>
              <a:rPr lang="en-GB" dirty="0"/>
              <a:t>Wellingtons (with a separate bag to put them in, and either thick socks or lots of socks!))</a:t>
            </a:r>
          </a:p>
          <a:p>
            <a:pPr lvl="0"/>
            <a:r>
              <a:rPr lang="en-GB" dirty="0"/>
              <a:t>An additional pair of outdoor shoes (trainers </a:t>
            </a:r>
            <a:r>
              <a:rPr lang="en-GB" dirty="0" err="1"/>
              <a:t>etc</a:t>
            </a:r>
            <a:r>
              <a:rPr lang="en-GB" dirty="0"/>
              <a:t>)</a:t>
            </a:r>
          </a:p>
          <a:p>
            <a:pPr lvl="0"/>
            <a:r>
              <a:rPr lang="en-GB" dirty="0"/>
              <a:t>Slippers, or alternative indoor shoes.</a:t>
            </a:r>
          </a:p>
          <a:p>
            <a:pPr lvl="0"/>
            <a:r>
              <a:rPr lang="en-GB" dirty="0"/>
              <a:t>Long trousers for activities</a:t>
            </a:r>
          </a:p>
          <a:p>
            <a:pPr lvl="0"/>
            <a:r>
              <a:rPr lang="en-GB" dirty="0"/>
              <a:t>Tops</a:t>
            </a:r>
          </a:p>
          <a:p>
            <a:pPr lvl="0"/>
            <a:r>
              <a:rPr lang="en-GB" dirty="0"/>
              <a:t>Waterproofs - coat (essential) and trousers (if possible)</a:t>
            </a:r>
          </a:p>
          <a:p>
            <a:pPr lvl="0"/>
            <a:r>
              <a:rPr lang="en-GB" dirty="0"/>
              <a:t>Fleece or jacket</a:t>
            </a:r>
          </a:p>
          <a:p>
            <a:pPr lvl="0"/>
            <a:r>
              <a:rPr lang="en-GB" dirty="0"/>
              <a:t>Gloves, hat, scarf, extra sweaters (in colder months)</a:t>
            </a:r>
          </a:p>
          <a:p>
            <a:pPr lvl="0"/>
            <a:r>
              <a:rPr lang="en-GB" dirty="0"/>
              <a:t>Insect repellent, sun screen and sun hats (in warmer months).</a:t>
            </a:r>
          </a:p>
          <a:p>
            <a:pPr lvl="0"/>
            <a:r>
              <a:rPr lang="en-GB" dirty="0"/>
              <a:t>Nightwear </a:t>
            </a:r>
          </a:p>
          <a:p>
            <a:pPr lvl="0"/>
            <a:r>
              <a:rPr lang="en-GB" dirty="0"/>
              <a:t>Extra socks and underwear</a:t>
            </a:r>
          </a:p>
          <a:p>
            <a:pPr lvl="0"/>
            <a:r>
              <a:rPr lang="en-GB" dirty="0"/>
              <a:t>Toiletries (in a washbag)</a:t>
            </a:r>
          </a:p>
          <a:p>
            <a:pPr lvl="0"/>
            <a:r>
              <a:rPr lang="en-GB" dirty="0"/>
              <a:t>Towel</a:t>
            </a:r>
          </a:p>
          <a:p>
            <a:pPr lvl="0"/>
            <a:r>
              <a:rPr lang="en-GB" dirty="0"/>
              <a:t>Large plastic bag for dirty clothing and spare plastic bags for shoes</a:t>
            </a:r>
          </a:p>
          <a:p>
            <a:pPr lvl="0"/>
            <a:r>
              <a:rPr lang="en-GB" dirty="0"/>
              <a:t>Small game for free time (e.g. Top trumps)</a:t>
            </a:r>
          </a:p>
          <a:p>
            <a:pPr lvl="0"/>
            <a:r>
              <a:rPr lang="en-GB" b="1" dirty="0"/>
              <a:t>Water bottle</a:t>
            </a:r>
            <a:endParaRPr lang="en-GB" dirty="0"/>
          </a:p>
          <a:p>
            <a:pPr lvl="0"/>
            <a:r>
              <a:rPr lang="en-GB" dirty="0"/>
              <a:t>Book</a:t>
            </a:r>
          </a:p>
          <a:p>
            <a:r>
              <a:rPr lang="en-GB" dirty="0"/>
              <a:t> </a:t>
            </a:r>
            <a:r>
              <a:rPr lang="en-GB" b="1" dirty="0"/>
              <a:t>Binoculars, disposable cameras and compasses can be brought along, but children will need to care for their own property. All cameras must stay in the social room. </a:t>
            </a:r>
          </a:p>
          <a:p>
            <a:endParaRPr lang="en-GB" dirty="0"/>
          </a:p>
          <a:p>
            <a:endParaRPr lang="en-GB" sz="2900" b="1" u="sng" dirty="0">
              <a:solidFill>
                <a:schemeClr val="accent2">
                  <a:lumMod val="50000"/>
                </a:schemeClr>
              </a:solidFill>
            </a:endParaRPr>
          </a:p>
          <a:p>
            <a:pPr marL="0" indent="0" algn="ctr">
              <a:buNone/>
            </a:pPr>
            <a:endParaRPr lang="en-GB" sz="2900" dirty="0">
              <a:solidFill>
                <a:schemeClr val="accent2">
                  <a:lumMod val="50000"/>
                </a:schemeClr>
              </a:solidFill>
            </a:endParaRPr>
          </a:p>
          <a:p>
            <a:endParaRPr lang="en-GB" dirty="0"/>
          </a:p>
        </p:txBody>
      </p:sp>
    </p:spTree>
    <p:extLst>
      <p:ext uri="{BB962C8B-B14F-4D97-AF65-F5344CB8AC3E}">
        <p14:creationId xmlns:p14="http://schemas.microsoft.com/office/powerpoint/2010/main" val="15142653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 calcmode="lin" valueType="num">
                                      <p:cBhvr additive="base">
                                        <p:cTn id="6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txEl>
                                              <p:pRg st="11" end="11"/>
                                            </p:txEl>
                                          </p:spTgt>
                                        </p:tgtEl>
                                        <p:attrNameLst>
                                          <p:attrName>style.visibility</p:attrName>
                                        </p:attrNameLst>
                                      </p:cBhvr>
                                      <p:to>
                                        <p:strVal val="visible"/>
                                      </p:to>
                                    </p:set>
                                    <p:anim calcmode="lin" valueType="num">
                                      <p:cBhvr additive="base">
                                        <p:cTn id="73"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3">
                                            <p:txEl>
                                              <p:pRg st="12" end="12"/>
                                            </p:txEl>
                                          </p:spTgt>
                                        </p:tgtEl>
                                        <p:attrNameLst>
                                          <p:attrName>style.visibility</p:attrName>
                                        </p:attrNameLst>
                                      </p:cBhvr>
                                      <p:to>
                                        <p:strVal val="visible"/>
                                      </p:to>
                                    </p:set>
                                    <p:anim calcmode="lin" valueType="num">
                                      <p:cBhvr additive="base">
                                        <p:cTn id="79"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3">
                                            <p:txEl>
                                              <p:pRg st="13" end="13"/>
                                            </p:txEl>
                                          </p:spTgt>
                                        </p:tgtEl>
                                        <p:attrNameLst>
                                          <p:attrName>style.visibility</p:attrName>
                                        </p:attrNameLst>
                                      </p:cBhvr>
                                      <p:to>
                                        <p:strVal val="visible"/>
                                      </p:to>
                                    </p:set>
                                    <p:anim calcmode="lin" valueType="num">
                                      <p:cBhvr additive="base">
                                        <p:cTn id="85"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3">
                                            <p:txEl>
                                              <p:pRg st="14" end="14"/>
                                            </p:txEl>
                                          </p:spTgt>
                                        </p:tgtEl>
                                        <p:attrNameLst>
                                          <p:attrName>style.visibility</p:attrName>
                                        </p:attrNameLst>
                                      </p:cBhvr>
                                      <p:to>
                                        <p:strVal val="visible"/>
                                      </p:to>
                                    </p:set>
                                    <p:anim calcmode="lin" valueType="num">
                                      <p:cBhvr additive="base">
                                        <p:cTn id="91"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3">
                                            <p:txEl>
                                              <p:pRg st="15" end="15"/>
                                            </p:txEl>
                                          </p:spTgt>
                                        </p:tgtEl>
                                        <p:attrNameLst>
                                          <p:attrName>style.visibility</p:attrName>
                                        </p:attrNameLst>
                                      </p:cBhvr>
                                      <p:to>
                                        <p:strVal val="visible"/>
                                      </p:to>
                                    </p:set>
                                    <p:anim calcmode="lin" valueType="num">
                                      <p:cBhvr additive="base">
                                        <p:cTn id="97"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3">
                                            <p:txEl>
                                              <p:pRg st="16" end="16"/>
                                            </p:txEl>
                                          </p:spTgt>
                                        </p:tgtEl>
                                        <p:attrNameLst>
                                          <p:attrName>style.visibility</p:attrName>
                                        </p:attrNameLst>
                                      </p:cBhvr>
                                      <p:to>
                                        <p:strVal val="visible"/>
                                      </p:to>
                                    </p:set>
                                    <p:anim calcmode="lin" valueType="num">
                                      <p:cBhvr additive="base">
                                        <p:cTn id="103"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104" dur="500" fill="hold"/>
                                        <p:tgtEl>
                                          <p:spTgt spid="3">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3">
                                            <p:txEl>
                                              <p:pRg st="17" end="17"/>
                                            </p:txEl>
                                          </p:spTgt>
                                        </p:tgtEl>
                                        <p:attrNameLst>
                                          <p:attrName>style.visibility</p:attrName>
                                        </p:attrNameLst>
                                      </p:cBhvr>
                                      <p:to>
                                        <p:strVal val="visible"/>
                                      </p:to>
                                    </p:set>
                                    <p:anim calcmode="lin" valueType="num">
                                      <p:cBhvr additive="base">
                                        <p:cTn id="109"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110" dur="500" fill="hold"/>
                                        <p:tgtEl>
                                          <p:spTgt spid="3">
                                            <p:txEl>
                                              <p:pRg st="17" end="17"/>
                                            </p:txEl>
                                          </p:spTgt>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3">
                                            <p:txEl>
                                              <p:pRg st="18" end="18"/>
                                            </p:txEl>
                                          </p:spTgt>
                                        </p:tgtEl>
                                        <p:attrNameLst>
                                          <p:attrName>style.visibility</p:attrName>
                                        </p:attrNameLst>
                                      </p:cBhvr>
                                      <p:to>
                                        <p:strVal val="visible"/>
                                      </p:to>
                                    </p:set>
                                    <p:anim calcmode="lin" valueType="num">
                                      <p:cBhvr additive="base">
                                        <p:cTn id="115"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116" dur="500" fill="hold"/>
                                        <p:tgtEl>
                                          <p:spTgt spid="3">
                                            <p:txEl>
                                              <p:pRg st="18" end="18"/>
                                            </p:txEl>
                                          </p:spTgt>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4" fill="hold" grpId="0" nodeType="clickEffect">
                                  <p:stCondLst>
                                    <p:cond delay="0"/>
                                  </p:stCondLst>
                                  <p:childTnLst>
                                    <p:set>
                                      <p:cBhvr>
                                        <p:cTn id="120" dur="1" fill="hold">
                                          <p:stCondLst>
                                            <p:cond delay="0"/>
                                          </p:stCondLst>
                                        </p:cTn>
                                        <p:tgtEl>
                                          <p:spTgt spid="3">
                                            <p:txEl>
                                              <p:pRg st="19" end="19"/>
                                            </p:txEl>
                                          </p:spTgt>
                                        </p:tgtEl>
                                        <p:attrNameLst>
                                          <p:attrName>style.visibility</p:attrName>
                                        </p:attrNameLst>
                                      </p:cBhvr>
                                      <p:to>
                                        <p:strVal val="visible"/>
                                      </p:to>
                                    </p:set>
                                    <p:anim calcmode="lin" valueType="num">
                                      <p:cBhvr additive="base">
                                        <p:cTn id="121"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122" dur="500" fill="hold"/>
                                        <p:tgtEl>
                                          <p:spTgt spid="3">
                                            <p:txEl>
                                              <p:pRg st="19" end="1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solidFill>
                <a:schemeClr val="accent2">
                  <a:lumMod val="50000"/>
                </a:schemeClr>
              </a:solidFill>
            </a:endParaRPr>
          </a:p>
        </p:txBody>
      </p:sp>
      <p:sp>
        <p:nvSpPr>
          <p:cNvPr id="3" name="Content Placeholder 2"/>
          <p:cNvSpPr>
            <a:spLocks noGrp="1"/>
          </p:cNvSpPr>
          <p:nvPr>
            <p:ph idx="1"/>
          </p:nvPr>
        </p:nvSpPr>
        <p:spPr>
          <a:xfrm>
            <a:off x="1679330" y="1930400"/>
            <a:ext cx="8596668" cy="5451311"/>
          </a:xfrm>
        </p:spPr>
        <p:txBody>
          <a:bodyPr>
            <a:normAutofit/>
          </a:bodyPr>
          <a:lstStyle/>
          <a:p>
            <a:pPr marL="0" indent="0" algn="ctr">
              <a:buNone/>
            </a:pPr>
            <a:r>
              <a:rPr lang="en-GB" sz="4800" b="1" dirty="0">
                <a:latin typeface="Letter-join No-Lead 4" panose="02000505000000020003" pitchFamily="50" charset="0"/>
              </a:rPr>
              <a:t>“There’s no such thing as bad weather – only a bad choice of clothing”</a:t>
            </a:r>
            <a:endParaRPr lang="en-GB" sz="4800" dirty="0">
              <a:latin typeface="Letter-join No-Lead 4" panose="02000505000000020003" pitchFamily="50" charset="0"/>
            </a:endParaRPr>
          </a:p>
          <a:p>
            <a:endParaRPr lang="en-GB" sz="2900" b="1" u="sng" dirty="0">
              <a:solidFill>
                <a:schemeClr val="accent2">
                  <a:lumMod val="50000"/>
                </a:schemeClr>
              </a:solidFill>
            </a:endParaRPr>
          </a:p>
          <a:p>
            <a:pPr marL="0" indent="0" algn="ctr">
              <a:buNone/>
            </a:pPr>
            <a:endParaRPr lang="en-GB" sz="2900" dirty="0">
              <a:solidFill>
                <a:schemeClr val="accent2">
                  <a:lumMod val="50000"/>
                </a:schemeClr>
              </a:solidFill>
            </a:endParaRPr>
          </a:p>
          <a:p>
            <a:endParaRPr lang="en-GB" dirty="0"/>
          </a:p>
        </p:txBody>
      </p:sp>
    </p:spTree>
    <p:extLst>
      <p:ext uri="{BB962C8B-B14F-4D97-AF65-F5344CB8AC3E}">
        <p14:creationId xmlns:p14="http://schemas.microsoft.com/office/powerpoint/2010/main" val="999991248"/>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Please don’t bring</a:t>
            </a:r>
            <a:br>
              <a:rPr lang="en-GB" dirty="0"/>
            </a:br>
            <a:endParaRPr lang="en-GB" dirty="0">
              <a:solidFill>
                <a:schemeClr val="accent2">
                  <a:lumMod val="50000"/>
                </a:schemeClr>
              </a:solidFill>
            </a:endParaRPr>
          </a:p>
        </p:txBody>
      </p:sp>
      <p:sp>
        <p:nvSpPr>
          <p:cNvPr id="3" name="Content Placeholder 2"/>
          <p:cNvSpPr>
            <a:spLocks noGrp="1"/>
          </p:cNvSpPr>
          <p:nvPr>
            <p:ph idx="1"/>
          </p:nvPr>
        </p:nvSpPr>
        <p:spPr>
          <a:xfrm>
            <a:off x="1679330" y="1930400"/>
            <a:ext cx="8596668" cy="5451311"/>
          </a:xfrm>
        </p:spPr>
        <p:txBody>
          <a:bodyPr>
            <a:normAutofit/>
          </a:bodyPr>
          <a:lstStyle/>
          <a:p>
            <a:pPr lvl="0"/>
            <a:r>
              <a:rPr lang="en-GB" sz="3600" dirty="0">
                <a:latin typeface="Letter-join No-Lead 4" panose="02000505000000020003" pitchFamily="50" charset="0"/>
              </a:rPr>
              <a:t>Aerosol sprays</a:t>
            </a:r>
          </a:p>
          <a:p>
            <a:pPr lvl="0"/>
            <a:r>
              <a:rPr lang="en-GB" sz="3600" dirty="0">
                <a:latin typeface="Letter-join No-Lead 4" panose="02000505000000020003" pitchFamily="50" charset="0"/>
              </a:rPr>
              <a:t>Bedding</a:t>
            </a:r>
          </a:p>
          <a:p>
            <a:pPr lvl="0"/>
            <a:r>
              <a:rPr lang="en-GB" sz="3600" dirty="0">
                <a:latin typeface="Letter-join No-Lead 4" panose="02000505000000020003" pitchFamily="50" charset="0"/>
              </a:rPr>
              <a:t>Mobile phones, smart watches, electronic games etc</a:t>
            </a:r>
          </a:p>
          <a:p>
            <a:pPr lvl="0"/>
            <a:r>
              <a:rPr lang="en-GB" sz="3600" dirty="0">
                <a:latin typeface="Letter-join No-Lead 4" panose="02000505000000020003" pitchFamily="50" charset="0"/>
              </a:rPr>
              <a:t>Food and drink.</a:t>
            </a:r>
          </a:p>
          <a:p>
            <a:pPr marL="0" indent="0">
              <a:buNone/>
            </a:pPr>
            <a:endParaRPr lang="en-GB" dirty="0"/>
          </a:p>
          <a:p>
            <a:pPr marL="0" indent="0">
              <a:buNone/>
            </a:pPr>
            <a:endParaRPr lang="en-GB" dirty="0"/>
          </a:p>
          <a:p>
            <a:endParaRPr lang="en-GB" sz="2900" b="1" u="sng" dirty="0">
              <a:solidFill>
                <a:schemeClr val="accent2">
                  <a:lumMod val="50000"/>
                </a:schemeClr>
              </a:solidFill>
            </a:endParaRPr>
          </a:p>
          <a:p>
            <a:pPr marL="0" indent="0" algn="ctr">
              <a:buNone/>
            </a:pPr>
            <a:endParaRPr lang="en-GB" sz="2900" dirty="0">
              <a:solidFill>
                <a:schemeClr val="accent2">
                  <a:lumMod val="50000"/>
                </a:schemeClr>
              </a:solidFill>
            </a:endParaRPr>
          </a:p>
          <a:p>
            <a:endParaRPr lang="en-GB" dirty="0"/>
          </a:p>
        </p:txBody>
      </p:sp>
    </p:spTree>
    <p:extLst>
      <p:ext uri="{BB962C8B-B14F-4D97-AF65-F5344CB8AC3E}">
        <p14:creationId xmlns:p14="http://schemas.microsoft.com/office/powerpoint/2010/main" val="23233688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10983623" cy="1320800"/>
          </a:xfrm>
        </p:spPr>
        <p:txBody>
          <a:bodyPr/>
          <a:lstStyle/>
          <a:p>
            <a:r>
              <a:rPr lang="en-GB" dirty="0">
                <a:solidFill>
                  <a:schemeClr val="accent2">
                    <a:lumMod val="50000"/>
                  </a:schemeClr>
                </a:solidFill>
              </a:rPr>
              <a:t>Things to help my child prepare for </a:t>
            </a:r>
            <a:r>
              <a:rPr lang="en-GB" dirty="0" err="1">
                <a:solidFill>
                  <a:schemeClr val="accent2">
                    <a:lumMod val="50000"/>
                  </a:schemeClr>
                </a:solidFill>
              </a:rPr>
              <a:t>Minstead</a:t>
            </a:r>
            <a:r>
              <a:rPr lang="en-GB" dirty="0">
                <a:solidFill>
                  <a:schemeClr val="accent2">
                    <a:lumMod val="50000"/>
                  </a:schemeClr>
                </a:solidFill>
              </a:rPr>
              <a:t>….</a:t>
            </a:r>
          </a:p>
        </p:txBody>
      </p:sp>
      <p:sp>
        <p:nvSpPr>
          <p:cNvPr id="3" name="Content Placeholder 2"/>
          <p:cNvSpPr>
            <a:spLocks noGrp="1"/>
          </p:cNvSpPr>
          <p:nvPr>
            <p:ph idx="1"/>
          </p:nvPr>
        </p:nvSpPr>
        <p:spPr>
          <a:xfrm>
            <a:off x="860214" y="1682287"/>
            <a:ext cx="9465472" cy="3880773"/>
          </a:xfrm>
        </p:spPr>
        <p:txBody>
          <a:bodyPr>
            <a:normAutofit fontScale="77500" lnSpcReduction="20000"/>
          </a:bodyPr>
          <a:lstStyle/>
          <a:p>
            <a:r>
              <a:rPr lang="en-GB" sz="3000" dirty="0">
                <a:solidFill>
                  <a:schemeClr val="accent2">
                    <a:lumMod val="50000"/>
                  </a:schemeClr>
                </a:solidFill>
                <a:latin typeface="Letter-join No-Lead 4" panose="02000505000000020003" pitchFamily="50" charset="0"/>
              </a:rPr>
              <a:t>Pack your child’s bag with them: make a list of each item in their bag as they will be responsible for re-packing it at the end of the week!</a:t>
            </a:r>
          </a:p>
          <a:p>
            <a:r>
              <a:rPr lang="en-GB" sz="3000" dirty="0">
                <a:solidFill>
                  <a:schemeClr val="accent2">
                    <a:lumMod val="50000"/>
                  </a:schemeClr>
                </a:solidFill>
                <a:latin typeface="Letter-join No-Lead 4" panose="02000505000000020003" pitchFamily="50" charset="0"/>
              </a:rPr>
              <a:t>Have a quiet weekend before and after </a:t>
            </a:r>
            <a:r>
              <a:rPr lang="en-GB" sz="3000" dirty="0" err="1">
                <a:solidFill>
                  <a:schemeClr val="accent2">
                    <a:lumMod val="50000"/>
                  </a:schemeClr>
                </a:solidFill>
                <a:latin typeface="Letter-join No-Lead 4" panose="02000505000000020003" pitchFamily="50" charset="0"/>
              </a:rPr>
              <a:t>Minstead</a:t>
            </a:r>
            <a:r>
              <a:rPr lang="en-GB" sz="3000" dirty="0">
                <a:solidFill>
                  <a:schemeClr val="accent2">
                    <a:lumMod val="50000"/>
                  </a:schemeClr>
                </a:solidFill>
                <a:latin typeface="Letter-join No-Lead 4" panose="02000505000000020003" pitchFamily="50" charset="0"/>
              </a:rPr>
              <a:t> – it is a very tiring experience for children, they will need early nights!</a:t>
            </a:r>
          </a:p>
          <a:p>
            <a:r>
              <a:rPr lang="en-GB" sz="3000" dirty="0">
                <a:solidFill>
                  <a:schemeClr val="accent2">
                    <a:lumMod val="50000"/>
                  </a:schemeClr>
                </a:solidFill>
                <a:latin typeface="Letter-join No-Lead 4" panose="02000505000000020003" pitchFamily="50" charset="0"/>
              </a:rPr>
              <a:t>Make sure your child is able to care for themselves independently: showering, brushing teeth, brushing hair </a:t>
            </a:r>
            <a:r>
              <a:rPr lang="en-GB" sz="3000" dirty="0" err="1">
                <a:solidFill>
                  <a:schemeClr val="accent2">
                    <a:lumMod val="50000"/>
                  </a:schemeClr>
                </a:solidFill>
                <a:latin typeface="Letter-join No-Lead 4" panose="02000505000000020003" pitchFamily="50" charset="0"/>
              </a:rPr>
              <a:t>etc</a:t>
            </a:r>
            <a:r>
              <a:rPr lang="en-GB" sz="3000" dirty="0">
                <a:solidFill>
                  <a:schemeClr val="accent2">
                    <a:lumMod val="50000"/>
                  </a:schemeClr>
                </a:solidFill>
                <a:latin typeface="Letter-join No-Lead 4" panose="02000505000000020003" pitchFamily="50" charset="0"/>
              </a:rPr>
              <a:t>  We will remind them as necessary!</a:t>
            </a:r>
          </a:p>
          <a:p>
            <a:r>
              <a:rPr lang="en-GB" sz="3000" dirty="0">
                <a:solidFill>
                  <a:schemeClr val="accent2">
                    <a:lumMod val="50000"/>
                  </a:schemeClr>
                </a:solidFill>
                <a:latin typeface="Letter-join No-Lead 4" panose="02000505000000020003" pitchFamily="50" charset="0"/>
              </a:rPr>
              <a:t>As we are only at the Centre for 2 nights we would recommend that children wash their hair the night before they come, so they don’t need to wash it whilst we are there!</a:t>
            </a:r>
          </a:p>
          <a:p>
            <a:endParaRPr lang="en-GB" sz="2000" dirty="0">
              <a:solidFill>
                <a:srgbClr val="FFFF00"/>
              </a:solidFill>
            </a:endParaRPr>
          </a:p>
        </p:txBody>
      </p:sp>
    </p:spTree>
    <p:extLst>
      <p:ext uri="{BB962C8B-B14F-4D97-AF65-F5344CB8AC3E}">
        <p14:creationId xmlns:p14="http://schemas.microsoft.com/office/powerpoint/2010/main" val="57474053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10983623" cy="1320800"/>
          </a:xfrm>
        </p:spPr>
        <p:txBody>
          <a:bodyPr/>
          <a:lstStyle/>
          <a:p>
            <a:r>
              <a:rPr lang="en-GB" dirty="0">
                <a:solidFill>
                  <a:schemeClr val="accent2">
                    <a:lumMod val="50000"/>
                  </a:schemeClr>
                </a:solidFill>
              </a:rPr>
              <a:t>Groups and Adults</a:t>
            </a:r>
          </a:p>
        </p:txBody>
      </p:sp>
      <p:sp>
        <p:nvSpPr>
          <p:cNvPr id="3" name="Content Placeholder 2"/>
          <p:cNvSpPr>
            <a:spLocks noGrp="1"/>
          </p:cNvSpPr>
          <p:nvPr>
            <p:ph idx="1"/>
          </p:nvPr>
        </p:nvSpPr>
        <p:spPr>
          <a:xfrm>
            <a:off x="677334" y="2160589"/>
            <a:ext cx="11190816" cy="3880773"/>
          </a:xfrm>
        </p:spPr>
        <p:txBody>
          <a:bodyPr>
            <a:normAutofit fontScale="92500" lnSpcReduction="10000"/>
          </a:bodyPr>
          <a:lstStyle/>
          <a:p>
            <a:pPr marL="0" indent="0">
              <a:buNone/>
            </a:pPr>
            <a:r>
              <a:rPr lang="en-GB" sz="2800" dirty="0">
                <a:solidFill>
                  <a:schemeClr val="accent2">
                    <a:lumMod val="50000"/>
                  </a:schemeClr>
                </a:solidFill>
                <a:latin typeface="Letter-join No-Lead 4" panose="02000505000000020003" pitchFamily="50" charset="0"/>
              </a:rPr>
              <a:t>Group 1 – Monday 20</a:t>
            </a:r>
            <a:r>
              <a:rPr lang="en-GB" sz="2800" baseline="30000" dirty="0">
                <a:solidFill>
                  <a:schemeClr val="accent2">
                    <a:lumMod val="50000"/>
                  </a:schemeClr>
                </a:solidFill>
                <a:latin typeface="Letter-join No-Lead 4" panose="02000505000000020003" pitchFamily="50" charset="0"/>
              </a:rPr>
              <a:t>th</a:t>
            </a:r>
            <a:r>
              <a:rPr lang="en-GB" sz="2800" dirty="0">
                <a:solidFill>
                  <a:schemeClr val="accent2">
                    <a:lumMod val="50000"/>
                  </a:schemeClr>
                </a:solidFill>
                <a:latin typeface="Letter-join No-Lead 4" panose="02000505000000020003" pitchFamily="50" charset="0"/>
              </a:rPr>
              <a:t> April – Wednesday 22</a:t>
            </a:r>
            <a:r>
              <a:rPr lang="en-GB" sz="2800" baseline="30000" dirty="0">
                <a:solidFill>
                  <a:schemeClr val="accent2">
                    <a:lumMod val="50000"/>
                  </a:schemeClr>
                </a:solidFill>
                <a:latin typeface="Letter-join No-Lead 4" panose="02000505000000020003" pitchFamily="50" charset="0"/>
              </a:rPr>
              <a:t>nd</a:t>
            </a:r>
            <a:r>
              <a:rPr lang="en-GB" sz="2800" dirty="0">
                <a:solidFill>
                  <a:schemeClr val="accent2">
                    <a:lumMod val="50000"/>
                  </a:schemeClr>
                </a:solidFill>
                <a:latin typeface="Letter-join No-Lead 4" panose="02000505000000020003" pitchFamily="50" charset="0"/>
              </a:rPr>
              <a:t> April</a:t>
            </a:r>
          </a:p>
          <a:p>
            <a:pPr marL="0" indent="0">
              <a:buNone/>
            </a:pPr>
            <a:endParaRPr lang="en-GB" sz="2800" dirty="0">
              <a:solidFill>
                <a:schemeClr val="accent2">
                  <a:lumMod val="50000"/>
                </a:schemeClr>
              </a:solidFill>
              <a:latin typeface="Letter-join No-Lead 4" panose="02000505000000020003" pitchFamily="50" charset="0"/>
            </a:endParaRPr>
          </a:p>
          <a:p>
            <a:pPr marL="0" indent="0">
              <a:buNone/>
            </a:pPr>
            <a:r>
              <a:rPr lang="en-GB" sz="2800" dirty="0">
                <a:solidFill>
                  <a:schemeClr val="accent2">
                    <a:lumMod val="50000"/>
                  </a:schemeClr>
                </a:solidFill>
                <a:latin typeface="Letter-join No-Lead 4" panose="02000505000000020003" pitchFamily="50" charset="0"/>
              </a:rPr>
              <a:t>Group 2 – Wednesday 22</a:t>
            </a:r>
            <a:r>
              <a:rPr lang="en-GB" sz="2800" baseline="30000" dirty="0">
                <a:solidFill>
                  <a:schemeClr val="accent2">
                    <a:lumMod val="50000"/>
                  </a:schemeClr>
                </a:solidFill>
                <a:latin typeface="Letter-join No-Lead 4" panose="02000505000000020003" pitchFamily="50" charset="0"/>
              </a:rPr>
              <a:t>nd</a:t>
            </a:r>
            <a:r>
              <a:rPr lang="en-GB" sz="2800" dirty="0">
                <a:solidFill>
                  <a:schemeClr val="accent2">
                    <a:lumMod val="50000"/>
                  </a:schemeClr>
                </a:solidFill>
                <a:latin typeface="Letter-join No-Lead 4" panose="02000505000000020003" pitchFamily="50" charset="0"/>
              </a:rPr>
              <a:t> April – Friday 24</a:t>
            </a:r>
            <a:r>
              <a:rPr lang="en-GB" sz="2800" baseline="30000" dirty="0">
                <a:solidFill>
                  <a:schemeClr val="accent2">
                    <a:lumMod val="50000"/>
                  </a:schemeClr>
                </a:solidFill>
                <a:latin typeface="Letter-join No-Lead 4" panose="02000505000000020003" pitchFamily="50" charset="0"/>
              </a:rPr>
              <a:t>th</a:t>
            </a:r>
            <a:r>
              <a:rPr lang="en-GB" sz="2800" dirty="0">
                <a:solidFill>
                  <a:schemeClr val="accent2">
                    <a:lumMod val="50000"/>
                  </a:schemeClr>
                </a:solidFill>
                <a:latin typeface="Letter-join No-Lead 4" panose="02000505000000020003" pitchFamily="50" charset="0"/>
              </a:rPr>
              <a:t> April</a:t>
            </a:r>
          </a:p>
          <a:p>
            <a:pPr marL="0" indent="0">
              <a:buNone/>
            </a:pPr>
            <a:endParaRPr lang="en-GB" sz="2800" dirty="0">
              <a:solidFill>
                <a:schemeClr val="accent2">
                  <a:lumMod val="50000"/>
                </a:schemeClr>
              </a:solidFill>
              <a:latin typeface="Letter-join No-Lead 4" panose="02000505000000020003" pitchFamily="50" charset="0"/>
            </a:endParaRPr>
          </a:p>
          <a:p>
            <a:pPr marL="0" indent="0">
              <a:buNone/>
            </a:pPr>
            <a:r>
              <a:rPr lang="en-GB" sz="2800" dirty="0">
                <a:solidFill>
                  <a:schemeClr val="accent2">
                    <a:lumMod val="50000"/>
                  </a:schemeClr>
                </a:solidFill>
                <a:latin typeface="Letter-join No-Lead 4" panose="02000505000000020003" pitchFamily="50" charset="0"/>
              </a:rPr>
              <a:t>Miss Ashbolt, Miss Palmer, Mr Wakeford and Mrs Eccleston will be there all week. </a:t>
            </a:r>
          </a:p>
          <a:p>
            <a:pPr marL="0" indent="0">
              <a:buNone/>
            </a:pPr>
            <a:r>
              <a:rPr lang="en-GB" sz="2800" dirty="0">
                <a:solidFill>
                  <a:schemeClr val="accent2">
                    <a:lumMod val="50000"/>
                  </a:schemeClr>
                </a:solidFill>
                <a:latin typeface="Letter-join No-Lead 4" panose="02000505000000020003" pitchFamily="50" charset="0"/>
              </a:rPr>
              <a:t>Mrs Smith will be there Wednesday – Friday. </a:t>
            </a:r>
          </a:p>
          <a:p>
            <a:pPr marL="0" indent="0">
              <a:buNone/>
            </a:pPr>
            <a:r>
              <a:rPr lang="en-GB" sz="2800" dirty="0">
                <a:solidFill>
                  <a:schemeClr val="accent2">
                    <a:lumMod val="50000"/>
                  </a:schemeClr>
                </a:solidFill>
                <a:latin typeface="Letter-join No-Lead 4" panose="02000505000000020003" pitchFamily="50" charset="0"/>
              </a:rPr>
              <a:t>Mrs Pothecary will visit us on Wednesday. </a:t>
            </a:r>
          </a:p>
        </p:txBody>
      </p:sp>
    </p:spTree>
    <p:extLst>
      <p:ext uri="{BB962C8B-B14F-4D97-AF65-F5344CB8AC3E}">
        <p14:creationId xmlns:p14="http://schemas.microsoft.com/office/powerpoint/2010/main" val="427425640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2">
                    <a:lumMod val="50000"/>
                  </a:schemeClr>
                </a:solidFill>
              </a:rPr>
              <a:t>Meet in the Hall</a:t>
            </a:r>
            <a:br>
              <a:rPr lang="en-GB" b="1" dirty="0">
                <a:solidFill>
                  <a:schemeClr val="accent2">
                    <a:lumMod val="50000"/>
                  </a:schemeClr>
                </a:solidFill>
              </a:rPr>
            </a:br>
            <a:endParaRPr lang="en-GB" dirty="0">
              <a:solidFill>
                <a:schemeClr val="accent2">
                  <a:lumMod val="50000"/>
                </a:schemeClr>
              </a:solidFill>
            </a:endParaRPr>
          </a:p>
        </p:txBody>
      </p:sp>
      <p:sp>
        <p:nvSpPr>
          <p:cNvPr id="3" name="Content Placeholder 2"/>
          <p:cNvSpPr>
            <a:spLocks noGrp="1"/>
          </p:cNvSpPr>
          <p:nvPr>
            <p:ph idx="1"/>
          </p:nvPr>
        </p:nvSpPr>
        <p:spPr>
          <a:xfrm>
            <a:off x="677334" y="1611949"/>
            <a:ext cx="8280929" cy="3880773"/>
          </a:xfrm>
        </p:spPr>
        <p:txBody>
          <a:bodyPr>
            <a:normAutofit fontScale="92500" lnSpcReduction="10000"/>
          </a:bodyPr>
          <a:lstStyle/>
          <a:p>
            <a:r>
              <a:rPr lang="en-GB" sz="2800" dirty="0">
                <a:solidFill>
                  <a:schemeClr val="accent2">
                    <a:lumMod val="50000"/>
                  </a:schemeClr>
                </a:solidFill>
                <a:latin typeface="Letter-join No-Lead 4" panose="02000505000000020003" pitchFamily="50" charset="0"/>
              </a:rPr>
              <a:t>Come into school at the normal time</a:t>
            </a:r>
          </a:p>
          <a:p>
            <a:r>
              <a:rPr lang="en-GB" sz="2800" dirty="0">
                <a:solidFill>
                  <a:schemeClr val="accent2">
                    <a:lumMod val="50000"/>
                  </a:schemeClr>
                </a:solidFill>
                <a:latin typeface="Letter-join No-Lead 4" panose="02000505000000020003" pitchFamily="50" charset="0"/>
              </a:rPr>
              <a:t>Bring children and cases to the small hall</a:t>
            </a:r>
          </a:p>
          <a:p>
            <a:r>
              <a:rPr lang="en-GB" sz="2800" dirty="0">
                <a:solidFill>
                  <a:schemeClr val="accent2">
                    <a:lumMod val="50000"/>
                  </a:schemeClr>
                </a:solidFill>
                <a:latin typeface="Letter-join No-Lead 4" panose="02000505000000020003" pitchFamily="50" charset="0"/>
              </a:rPr>
              <a:t>Sign in with class teacher</a:t>
            </a:r>
          </a:p>
          <a:p>
            <a:r>
              <a:rPr lang="en-GB" sz="2800" dirty="0">
                <a:solidFill>
                  <a:schemeClr val="accent2">
                    <a:lumMod val="50000"/>
                  </a:schemeClr>
                </a:solidFill>
                <a:latin typeface="Letter-join No-Lead 4" panose="02000505000000020003" pitchFamily="50" charset="0"/>
              </a:rPr>
              <a:t>Leave for </a:t>
            </a:r>
            <a:r>
              <a:rPr lang="en-GB" sz="2800" dirty="0" err="1">
                <a:solidFill>
                  <a:schemeClr val="accent2">
                    <a:lumMod val="50000"/>
                  </a:schemeClr>
                </a:solidFill>
                <a:latin typeface="Letter-join No-Lead 4" panose="02000505000000020003" pitchFamily="50" charset="0"/>
              </a:rPr>
              <a:t>Minstead</a:t>
            </a:r>
            <a:r>
              <a:rPr lang="en-GB" sz="2800" dirty="0">
                <a:solidFill>
                  <a:schemeClr val="accent2">
                    <a:lumMod val="50000"/>
                  </a:schemeClr>
                </a:solidFill>
                <a:latin typeface="Letter-join No-Lead 4" panose="02000505000000020003" pitchFamily="50" charset="0"/>
              </a:rPr>
              <a:t> at around 9.45am</a:t>
            </a:r>
          </a:p>
          <a:p>
            <a:endParaRPr lang="en-GB" sz="2800" dirty="0">
              <a:solidFill>
                <a:schemeClr val="accent2">
                  <a:lumMod val="50000"/>
                </a:schemeClr>
              </a:solidFill>
              <a:latin typeface="Letter-join No-Lead 4" panose="02000505000000020003" pitchFamily="50" charset="0"/>
            </a:endParaRPr>
          </a:p>
          <a:p>
            <a:endParaRPr lang="en-GB" sz="2800" dirty="0">
              <a:solidFill>
                <a:schemeClr val="accent2">
                  <a:lumMod val="50000"/>
                </a:schemeClr>
              </a:solidFill>
              <a:latin typeface="Letter-join No-Lead 4" panose="02000505000000020003" pitchFamily="50" charset="0"/>
            </a:endParaRPr>
          </a:p>
          <a:p>
            <a:pPr marL="0" indent="0">
              <a:buNone/>
            </a:pPr>
            <a:r>
              <a:rPr lang="en-GB" sz="2800" dirty="0">
                <a:solidFill>
                  <a:schemeClr val="accent2">
                    <a:lumMod val="50000"/>
                  </a:schemeClr>
                </a:solidFill>
                <a:latin typeface="Letter-join No-Lead 4" panose="02000505000000020003" pitchFamily="50" charset="0"/>
              </a:rPr>
              <a:t>Please give in medicine (clearly labelled) to the office 1 week before we depart.</a:t>
            </a:r>
          </a:p>
        </p:txBody>
      </p:sp>
      <p:pic>
        <p:nvPicPr>
          <p:cNvPr id="4" name="Picture 3"/>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391854" y="1776098"/>
            <a:ext cx="4214251" cy="2313302"/>
          </a:xfrm>
          <a:prstGeom prst="rect">
            <a:avLst/>
          </a:prstGeom>
          <a:noFill/>
          <a:ln>
            <a:noFill/>
          </a:ln>
        </p:spPr>
      </p:pic>
    </p:spTree>
    <p:extLst>
      <p:ext uri="{BB962C8B-B14F-4D97-AF65-F5344CB8AC3E}">
        <p14:creationId xmlns:p14="http://schemas.microsoft.com/office/powerpoint/2010/main" val="2991480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additive="base">
                                        <p:cTn id="2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 calcmode="lin" valueType="num">
                                      <p:cBhvr additive="base">
                                        <p:cTn id="3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 calcmode="lin" valueType="num">
                                      <p:cBhvr additive="base">
                                        <p:cTn id="3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 calcmode="lin" valueType="num">
                                      <p:cBhvr additive="base">
                                        <p:cTn id="4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additive="base">
                                        <p:cTn id="4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419339" y="1463975"/>
            <a:ext cx="4887246" cy="2682725"/>
          </a:xfrm>
          <a:prstGeom prst="rect">
            <a:avLst/>
          </a:prstGeom>
          <a:noFill/>
          <a:ln>
            <a:noFill/>
          </a:ln>
        </p:spPr>
      </p:pic>
      <p:sp>
        <p:nvSpPr>
          <p:cNvPr id="7" name="TextBox 6"/>
          <p:cNvSpPr txBox="1"/>
          <p:nvPr/>
        </p:nvSpPr>
        <p:spPr>
          <a:xfrm>
            <a:off x="385957" y="367329"/>
            <a:ext cx="10291421" cy="646331"/>
          </a:xfrm>
          <a:prstGeom prst="rect">
            <a:avLst/>
          </a:prstGeom>
          <a:noFill/>
        </p:spPr>
        <p:txBody>
          <a:bodyPr wrap="square" rtlCol="0">
            <a:spAutoFit/>
          </a:bodyPr>
          <a:lstStyle/>
          <a:p>
            <a:r>
              <a:rPr lang="en-GB" sz="3600" b="1" dirty="0">
                <a:solidFill>
                  <a:schemeClr val="accent2">
                    <a:lumMod val="50000"/>
                  </a:schemeClr>
                </a:solidFill>
                <a:latin typeface="Letter-join No-Lead 4" panose="02000505000000020003" pitchFamily="50" charset="0"/>
              </a:rPr>
              <a:t>Coach will arrive around 10.30 am at </a:t>
            </a:r>
            <a:r>
              <a:rPr lang="en-GB" sz="3600" b="1" dirty="0" err="1">
                <a:solidFill>
                  <a:schemeClr val="accent2">
                    <a:lumMod val="50000"/>
                  </a:schemeClr>
                </a:solidFill>
                <a:latin typeface="Letter-join No-Lead 4" panose="02000505000000020003" pitchFamily="50" charset="0"/>
              </a:rPr>
              <a:t>Minstead</a:t>
            </a:r>
            <a:endParaRPr lang="en-GB" sz="3600" b="1" dirty="0">
              <a:solidFill>
                <a:schemeClr val="accent2">
                  <a:lumMod val="50000"/>
                </a:schemeClr>
              </a:solidFill>
              <a:latin typeface="Letter-join No-Lead 4" panose="02000505000000020003" pitchFamily="50" charset="0"/>
            </a:endParaRPr>
          </a:p>
        </p:txBody>
      </p:sp>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l="522" t="21793" r="38310" b="18565"/>
          <a:stretch/>
        </p:blipFill>
        <p:spPr>
          <a:xfrm>
            <a:off x="385957" y="3900630"/>
            <a:ext cx="3359619" cy="2456805"/>
          </a:xfrm>
          <a:prstGeom prst="round2DiagRect">
            <a:avLst>
              <a:gd name="adj1" fmla="val 16667"/>
              <a:gd name="adj2" fmla="val 1167"/>
            </a:avLst>
          </a:prstGeom>
          <a:ln w="88900" cap="sq">
            <a:solidFill>
              <a:srgbClr val="FFFFFF"/>
            </a:solidFill>
            <a:miter lim="800000"/>
          </a:ln>
          <a:effectLst>
            <a:outerShdw blurRad="254000" algn="tl" rotWithShape="0">
              <a:srgbClr val="000000">
                <a:alpha val="43000"/>
              </a:srgbClr>
            </a:outerShdw>
          </a:effectLst>
        </p:spPr>
      </p:pic>
      <p:sp>
        <p:nvSpPr>
          <p:cNvPr id="2" name="Rectangle 1"/>
          <p:cNvSpPr/>
          <p:nvPr/>
        </p:nvSpPr>
        <p:spPr>
          <a:xfrm>
            <a:off x="4028234" y="4430551"/>
            <a:ext cx="6590779" cy="2308324"/>
          </a:xfrm>
          <a:prstGeom prst="rect">
            <a:avLst/>
          </a:prstGeom>
        </p:spPr>
        <p:txBody>
          <a:bodyPr wrap="none">
            <a:spAutoFit/>
          </a:bodyPr>
          <a:lstStyle/>
          <a:p>
            <a:r>
              <a:rPr lang="en-GB" sz="3600" b="1" dirty="0">
                <a:solidFill>
                  <a:schemeClr val="accent2">
                    <a:lumMod val="50000"/>
                  </a:schemeClr>
                </a:solidFill>
                <a:latin typeface="Letter-join No-Lead 4" panose="02000505000000020003" pitchFamily="50" charset="0"/>
              </a:rPr>
              <a:t>Departure – we will be leaving </a:t>
            </a:r>
          </a:p>
          <a:p>
            <a:r>
              <a:rPr lang="en-GB" sz="3600" b="1" dirty="0" err="1">
                <a:solidFill>
                  <a:schemeClr val="accent2">
                    <a:lumMod val="50000"/>
                  </a:schemeClr>
                </a:solidFill>
                <a:latin typeface="Letter-join No-Lead 4" panose="02000505000000020003" pitchFamily="50" charset="0"/>
              </a:rPr>
              <a:t>Minstead</a:t>
            </a:r>
            <a:r>
              <a:rPr lang="en-GB" sz="3600" b="1" dirty="0">
                <a:solidFill>
                  <a:schemeClr val="accent2">
                    <a:lumMod val="50000"/>
                  </a:schemeClr>
                </a:solidFill>
                <a:latin typeface="Letter-join No-Lead 4" panose="02000505000000020003" pitchFamily="50" charset="0"/>
              </a:rPr>
              <a:t> at 1.30pm, so </a:t>
            </a:r>
          </a:p>
          <a:p>
            <a:r>
              <a:rPr lang="en-GB" sz="3600" b="1" dirty="0">
                <a:solidFill>
                  <a:schemeClr val="accent2">
                    <a:lumMod val="50000"/>
                  </a:schemeClr>
                </a:solidFill>
                <a:latin typeface="Letter-join No-Lead 4" panose="02000505000000020003" pitchFamily="50" charset="0"/>
              </a:rPr>
              <a:t>will arrive back at school at </a:t>
            </a:r>
          </a:p>
          <a:p>
            <a:r>
              <a:rPr lang="en-GB" sz="3600" b="1" dirty="0">
                <a:solidFill>
                  <a:schemeClr val="accent2">
                    <a:lumMod val="50000"/>
                  </a:schemeClr>
                </a:solidFill>
                <a:latin typeface="Letter-join No-Lead 4" panose="02000505000000020003" pitchFamily="50" charset="0"/>
              </a:rPr>
              <a:t>around 2pm</a:t>
            </a:r>
          </a:p>
        </p:txBody>
      </p:sp>
      <p:pic>
        <p:nvPicPr>
          <p:cNvPr id="3" name="Picture 2"/>
          <p:cNvPicPr>
            <a:picLocks noChangeAspect="1"/>
          </p:cNvPicPr>
          <p:nvPr/>
        </p:nvPicPr>
        <p:blipFill>
          <a:blip r:embed="rId4"/>
          <a:stretch>
            <a:fillRect/>
          </a:stretch>
        </p:blipFill>
        <p:spPr>
          <a:xfrm>
            <a:off x="257688" y="985597"/>
            <a:ext cx="5514975" cy="2819400"/>
          </a:xfrm>
          <a:prstGeom prst="rect">
            <a:avLst/>
          </a:prstGeom>
        </p:spPr>
      </p:pic>
    </p:spTree>
    <p:extLst>
      <p:ext uri="{BB962C8B-B14F-4D97-AF65-F5344CB8AC3E}">
        <p14:creationId xmlns:p14="http://schemas.microsoft.com/office/powerpoint/2010/main" val="88225159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 calcmode="lin" valueType="num">
                                      <p:cBhvr additive="base">
                                        <p:cTn id="25"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0" end="0"/>
                                            </p:txEl>
                                          </p:spTgt>
                                        </p:tgtEl>
                                        <p:attrNameLst>
                                          <p:attrName>style.visibility</p:attrName>
                                        </p:attrNameLst>
                                      </p:cBhvr>
                                      <p:to>
                                        <p:strVal val="visible"/>
                                      </p:to>
                                    </p:set>
                                    <p:anim calcmode="lin" valueType="num">
                                      <p:cBhvr additive="base">
                                        <p:cTn id="31"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0" end="0"/>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
                                            <p:txEl>
                                              <p:pRg st="1" end="1"/>
                                            </p:txEl>
                                          </p:spTgt>
                                        </p:tgtEl>
                                        <p:attrNameLst>
                                          <p:attrName>style.visibility</p:attrName>
                                        </p:attrNameLst>
                                      </p:cBhvr>
                                      <p:to>
                                        <p:strVal val="visible"/>
                                      </p:to>
                                    </p:set>
                                    <p:anim calcmode="lin" valueType="num">
                                      <p:cBhvr additive="base">
                                        <p:cTn id="35"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txEl>
                                              <p:pRg st="1" end="1"/>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
                                            <p:txEl>
                                              <p:pRg st="2" end="2"/>
                                            </p:txEl>
                                          </p:spTgt>
                                        </p:tgtEl>
                                        <p:attrNameLst>
                                          <p:attrName>style.visibility</p:attrName>
                                        </p:attrNameLst>
                                      </p:cBhvr>
                                      <p:to>
                                        <p:strVal val="visible"/>
                                      </p:to>
                                    </p:set>
                                    <p:anim calcmode="lin" valueType="num">
                                      <p:cBhvr additive="base">
                                        <p:cTn id="3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
                                            <p:txEl>
                                              <p:pRg st="2" end="2"/>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
                                            <p:txEl>
                                              <p:pRg st="3" end="3"/>
                                            </p:txEl>
                                          </p:spTgt>
                                        </p:tgtEl>
                                        <p:attrNameLst>
                                          <p:attrName>style.visibility</p:attrName>
                                        </p:attrNameLst>
                                      </p:cBhvr>
                                      <p:to>
                                        <p:strVal val="visible"/>
                                      </p:to>
                                    </p:set>
                                    <p:anim calcmode="lin" valueType="num">
                                      <p:cBhvr additive="base">
                                        <p:cTn id="4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Grp="1" noChangeArrowheads="1"/>
          </p:cNvSpPr>
          <p:nvPr/>
        </p:nvSpPr>
        <p:spPr bwMode="auto">
          <a:xfrm>
            <a:off x="670465" y="1704479"/>
            <a:ext cx="10370975"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a:lstStyle>
          <a:p>
            <a:pPr marL="457200" indent="-457200" algn="l" eaLnBrk="1" hangingPunct="1">
              <a:buFont typeface="Arial" panose="020B0604020202020204" pitchFamily="34" charset="0"/>
              <a:buChar char="•"/>
            </a:pPr>
            <a:endParaRPr lang="en-GB" altLang="en-US" sz="3200" b="1" dirty="0">
              <a:solidFill>
                <a:schemeClr val="accent2">
                  <a:lumMod val="50000"/>
                </a:schemeClr>
              </a:solidFill>
              <a:effectLst>
                <a:outerShdw blurRad="38100" dist="38100" dir="2700000" algn="tl">
                  <a:srgbClr val="000000">
                    <a:alpha val="43137"/>
                  </a:srgbClr>
                </a:outerShdw>
              </a:effectLst>
            </a:endParaRPr>
          </a:p>
          <a:p>
            <a:pPr marL="457200" indent="-457200" algn="l" eaLnBrk="1" hangingPunct="1">
              <a:buFont typeface="Arial" panose="020B0604020202020204" pitchFamily="34" charset="0"/>
              <a:buChar char="•"/>
            </a:pPr>
            <a:endParaRPr lang="en-GB" altLang="en-US" sz="3200" b="1" dirty="0">
              <a:solidFill>
                <a:schemeClr val="accent2">
                  <a:lumMod val="50000"/>
                </a:schemeClr>
              </a:solidFill>
              <a:effectLst>
                <a:outerShdw blurRad="38100" dist="38100" dir="2700000" algn="tl">
                  <a:srgbClr val="000000">
                    <a:alpha val="43137"/>
                  </a:srgbClr>
                </a:outerShdw>
              </a:effectLst>
              <a:latin typeface="Letter-join No-Lead 4" panose="02000505000000020003" pitchFamily="50" charset="0"/>
            </a:endParaRPr>
          </a:p>
          <a:p>
            <a:pPr marL="457200" indent="-457200" algn="l" eaLnBrk="1" hangingPunct="1">
              <a:buFont typeface="Arial" panose="020B0604020202020204" pitchFamily="34" charset="0"/>
              <a:buChar char="•"/>
            </a:pPr>
            <a:r>
              <a:rPr lang="en-GB" altLang="en-US" sz="3200" dirty="0">
                <a:solidFill>
                  <a:schemeClr val="accent2">
                    <a:lumMod val="50000"/>
                  </a:schemeClr>
                </a:solidFill>
                <a:effectLst>
                  <a:outerShdw blurRad="38100" dist="38100" dir="2700000" algn="tl">
                    <a:srgbClr val="000000">
                      <a:alpha val="43137"/>
                    </a:srgbClr>
                  </a:outerShdw>
                </a:effectLst>
                <a:latin typeface="Letter-join No-Lead 4" panose="02000505000000020003" pitchFamily="50" charset="0"/>
              </a:rPr>
              <a:t>Medical and Dietary requirement form </a:t>
            </a:r>
          </a:p>
          <a:p>
            <a:pPr marL="457200" indent="-457200" algn="l" eaLnBrk="1" hangingPunct="1">
              <a:buFont typeface="Arial" panose="020B0604020202020204" pitchFamily="34" charset="0"/>
              <a:buChar char="•"/>
            </a:pPr>
            <a:r>
              <a:rPr lang="en-GB" altLang="en-US" sz="3200" dirty="0">
                <a:solidFill>
                  <a:schemeClr val="accent2">
                    <a:lumMod val="50000"/>
                  </a:schemeClr>
                </a:solidFill>
                <a:effectLst>
                  <a:outerShdw blurRad="38100" dist="38100" dir="2700000" algn="tl">
                    <a:srgbClr val="000000">
                      <a:alpha val="43137"/>
                    </a:srgbClr>
                  </a:outerShdw>
                </a:effectLst>
                <a:latin typeface="Letter-join No-Lead 4" panose="02000505000000020003" pitchFamily="50" charset="0"/>
              </a:rPr>
              <a:t>Hoodie/T shirt form (if required)</a:t>
            </a:r>
          </a:p>
          <a:p>
            <a:pPr marL="457200" indent="-457200" algn="l" eaLnBrk="1" hangingPunct="1">
              <a:buFont typeface="Arial" panose="020B0604020202020204" pitchFamily="34" charset="0"/>
              <a:buChar char="•"/>
            </a:pPr>
            <a:r>
              <a:rPr lang="en-GB" altLang="en-US" sz="3200" dirty="0">
                <a:solidFill>
                  <a:schemeClr val="accent2">
                    <a:lumMod val="50000"/>
                  </a:schemeClr>
                </a:solidFill>
                <a:effectLst>
                  <a:outerShdw blurRad="38100" dist="38100" dir="2700000" algn="tl">
                    <a:srgbClr val="000000">
                      <a:alpha val="43137"/>
                    </a:srgbClr>
                  </a:outerShdw>
                </a:effectLst>
                <a:latin typeface="Letter-join No-Lead 4" panose="02000505000000020003" pitchFamily="50" charset="0"/>
              </a:rPr>
              <a:t>Facebook permission – Please email adminoffice@crescent.hants.sch.uk  if you are not happy for your child to be on our school Facebook account.</a:t>
            </a:r>
          </a:p>
          <a:p>
            <a:pPr marL="457200" indent="-457200" algn="l" eaLnBrk="1" hangingPunct="1">
              <a:buFont typeface="Arial" panose="020B0604020202020204" pitchFamily="34" charset="0"/>
              <a:buChar char="•"/>
            </a:pPr>
            <a:endParaRPr lang="en-GB" altLang="en-US" sz="3200" dirty="0">
              <a:solidFill>
                <a:schemeClr val="accent2">
                  <a:lumMod val="50000"/>
                </a:schemeClr>
              </a:solidFill>
              <a:effectLst>
                <a:outerShdw blurRad="38100" dist="38100" dir="2700000" algn="tl">
                  <a:srgbClr val="000000">
                    <a:alpha val="43137"/>
                  </a:srgbClr>
                </a:outerShdw>
              </a:effectLst>
            </a:endParaRPr>
          </a:p>
          <a:p>
            <a:pPr algn="l" eaLnBrk="1" hangingPunct="1"/>
            <a:r>
              <a:rPr lang="en-GB" altLang="en-US" sz="3200" dirty="0">
                <a:solidFill>
                  <a:srgbClr val="FF0000"/>
                </a:solidFill>
                <a:effectLst>
                  <a:outerShdw blurRad="38100" dist="38100" dir="2700000" algn="tl">
                    <a:srgbClr val="000000">
                      <a:alpha val="43137"/>
                    </a:srgbClr>
                  </a:outerShdw>
                </a:effectLst>
                <a:latin typeface="Letter-join No-Lead 4" panose="02000505000000020003" pitchFamily="50" charset="0"/>
              </a:rPr>
              <a:t>Please don’t send food in their bag!</a:t>
            </a:r>
          </a:p>
          <a:p>
            <a:pPr algn="l" eaLnBrk="1" hangingPunct="1"/>
            <a:endParaRPr lang="en-GB" altLang="en-US" sz="3200" dirty="0">
              <a:solidFill>
                <a:srgbClr val="FF0000"/>
              </a:solidFill>
              <a:effectLst>
                <a:outerShdw blurRad="38100" dist="38100" dir="2700000" algn="tl">
                  <a:srgbClr val="000000">
                    <a:alpha val="43137"/>
                  </a:srgbClr>
                </a:outerShdw>
              </a:effectLst>
            </a:endParaRPr>
          </a:p>
          <a:p>
            <a:pPr eaLnBrk="1" hangingPunct="1"/>
            <a:r>
              <a:rPr lang="en-GB" altLang="en-US" sz="3200" dirty="0">
                <a:solidFill>
                  <a:schemeClr val="accent2">
                    <a:lumMod val="50000"/>
                  </a:schemeClr>
                </a:solidFill>
                <a:effectLst>
                  <a:outerShdw blurRad="38100" dist="38100" dir="2700000" algn="tl">
                    <a:srgbClr val="000000">
                      <a:alpha val="43137"/>
                    </a:srgbClr>
                  </a:outerShdw>
                </a:effectLst>
                <a:latin typeface="Letter-join No-Lead 4" panose="02000505000000020003" pitchFamily="50" charset="0"/>
              </a:rPr>
              <a:t>Please email if you have any questions that we have not answered!</a:t>
            </a:r>
          </a:p>
          <a:p>
            <a:pPr eaLnBrk="1" hangingPunct="1"/>
            <a:r>
              <a:rPr lang="en-GB" altLang="en-US" sz="3200" dirty="0">
                <a:solidFill>
                  <a:schemeClr val="accent2">
                    <a:lumMod val="50000"/>
                  </a:schemeClr>
                </a:solidFill>
                <a:effectLst>
                  <a:outerShdw blurRad="38100" dist="38100" dir="2700000" algn="tl">
                    <a:srgbClr val="000000">
                      <a:alpha val="43137"/>
                    </a:srgbClr>
                  </a:outerShdw>
                </a:effectLst>
                <a:latin typeface="Letter-join No-Lead 4" panose="02000505000000020003" pitchFamily="50" charset="0"/>
              </a:rPr>
              <a:t>Please return ALL FORMS to the office by Friday 20</a:t>
            </a:r>
            <a:r>
              <a:rPr lang="en-GB" altLang="en-US" sz="3200" baseline="30000" dirty="0">
                <a:solidFill>
                  <a:schemeClr val="accent2">
                    <a:lumMod val="50000"/>
                  </a:schemeClr>
                </a:solidFill>
                <a:effectLst>
                  <a:outerShdw blurRad="38100" dist="38100" dir="2700000" algn="tl">
                    <a:srgbClr val="000000">
                      <a:alpha val="43137"/>
                    </a:srgbClr>
                  </a:outerShdw>
                </a:effectLst>
                <a:latin typeface="Letter-join No-Lead 4" panose="02000505000000020003" pitchFamily="50" charset="0"/>
              </a:rPr>
              <a:t>th</a:t>
            </a:r>
            <a:r>
              <a:rPr lang="en-GB" altLang="en-US" sz="3200" dirty="0">
                <a:solidFill>
                  <a:schemeClr val="accent2">
                    <a:lumMod val="50000"/>
                  </a:schemeClr>
                </a:solidFill>
                <a:effectLst>
                  <a:outerShdw blurRad="38100" dist="38100" dir="2700000" algn="tl">
                    <a:srgbClr val="000000">
                      <a:alpha val="43137"/>
                    </a:srgbClr>
                  </a:outerShdw>
                </a:effectLst>
                <a:latin typeface="Letter-join No-Lead 4" panose="02000505000000020003" pitchFamily="50" charset="0"/>
              </a:rPr>
              <a:t> March.</a:t>
            </a:r>
          </a:p>
          <a:p>
            <a:pPr eaLnBrk="1" hangingPunct="1"/>
            <a:endParaRPr lang="en-GB" altLang="en-US" sz="3200" b="1" dirty="0">
              <a:solidFill>
                <a:srgbClr val="FFFF00"/>
              </a:solidFill>
              <a:effectLst>
                <a:outerShdw blurRad="38100" dist="38100" dir="2700000" algn="tl">
                  <a:srgbClr val="000000">
                    <a:alpha val="43137"/>
                  </a:srgbClr>
                </a:outerShdw>
              </a:effectLst>
            </a:endParaRPr>
          </a:p>
        </p:txBody>
      </p:sp>
      <p:sp>
        <p:nvSpPr>
          <p:cNvPr id="3" name="Title 1"/>
          <p:cNvSpPr>
            <a:spLocks noGrp="1"/>
          </p:cNvSpPr>
          <p:nvPr>
            <p:ph type="title"/>
          </p:nvPr>
        </p:nvSpPr>
        <p:spPr>
          <a:xfrm>
            <a:off x="256828" y="0"/>
            <a:ext cx="8596668" cy="747639"/>
          </a:xfrm>
        </p:spPr>
        <p:txBody>
          <a:bodyPr>
            <a:normAutofit fontScale="90000"/>
          </a:bodyPr>
          <a:lstStyle/>
          <a:p>
            <a:r>
              <a:rPr lang="en-GB" b="1" dirty="0">
                <a:solidFill>
                  <a:schemeClr val="accent2">
                    <a:lumMod val="50000"/>
                  </a:schemeClr>
                </a:solidFill>
              </a:rPr>
              <a:t>What we need from you:</a:t>
            </a:r>
            <a:br>
              <a:rPr lang="en-GB" b="1" dirty="0">
                <a:solidFill>
                  <a:schemeClr val="accent2">
                    <a:lumMod val="50000"/>
                  </a:schemeClr>
                </a:solidFill>
              </a:rPr>
            </a:br>
            <a:endParaRPr lang="en-GB" dirty="0">
              <a:solidFill>
                <a:schemeClr val="accent2">
                  <a:lumMod val="50000"/>
                </a:schemeClr>
              </a:solidFill>
            </a:endParaRPr>
          </a:p>
        </p:txBody>
      </p:sp>
    </p:spTree>
    <p:extLst>
      <p:ext uri="{BB962C8B-B14F-4D97-AF65-F5344CB8AC3E}">
        <p14:creationId xmlns:p14="http://schemas.microsoft.com/office/powerpoint/2010/main" val="337644456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anim calcmode="lin" valueType="num">
                                      <p:cBhvr additive="base">
                                        <p:cTn id="1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anim calcmode="lin" valueType="num">
                                      <p:cBhvr additive="base">
                                        <p:cTn id="1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xEl>
                                              <p:pRg st="6" end="6"/>
                                            </p:txEl>
                                          </p:spTgt>
                                        </p:tgtEl>
                                        <p:attrNameLst>
                                          <p:attrName>style.visibility</p:attrName>
                                        </p:attrNameLst>
                                      </p:cBhvr>
                                      <p:to>
                                        <p:strVal val="visible"/>
                                      </p:to>
                                    </p:set>
                                    <p:anim calcmode="lin" valueType="num">
                                      <p:cBhvr additive="base">
                                        <p:cTn id="21"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anim calcmode="lin" valueType="num">
                                      <p:cBhvr additive="base">
                                        <p:cTn id="27"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4">
                                            <p:txEl>
                                              <p:pRg st="9" end="9"/>
                                            </p:txEl>
                                          </p:spTgt>
                                        </p:tgtEl>
                                        <p:attrNameLst>
                                          <p:attrName>style.visibility</p:attrName>
                                        </p:attrNameLst>
                                      </p:cBhvr>
                                      <p:to>
                                        <p:strVal val="visible"/>
                                      </p:to>
                                    </p:set>
                                    <p:anim calcmode="lin" valueType="num">
                                      <p:cBhvr additive="base">
                                        <p:cTn id="33"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1447</TotalTime>
  <Words>1314</Words>
  <Application>Microsoft Office PowerPoint</Application>
  <PresentationFormat>Widescreen</PresentationFormat>
  <Paragraphs>137</Paragraphs>
  <Slides>20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Calibri Light</vt:lpstr>
      <vt:lpstr>Letter-join No-Lead 4</vt:lpstr>
      <vt:lpstr>Trebuchet MS</vt:lpstr>
      <vt:lpstr>Wingdings 3</vt:lpstr>
      <vt:lpstr>Facet</vt:lpstr>
      <vt:lpstr>PowerPoint Presentation</vt:lpstr>
      <vt:lpstr>PowerPoint Presentation</vt:lpstr>
      <vt:lpstr>PowerPoint Presentation</vt:lpstr>
      <vt:lpstr>Social room</vt:lpstr>
      <vt:lpstr>Food</vt:lpstr>
      <vt:lpstr>Dinner</vt:lpstr>
      <vt:lpstr>Outside</vt:lpstr>
      <vt:lpstr>Activities</vt:lpstr>
      <vt:lpstr>Timetable</vt:lpstr>
      <vt:lpstr>PowerPoint Presentation</vt:lpstr>
      <vt:lpstr>Health and Safety</vt:lpstr>
      <vt:lpstr>Health and Safety</vt:lpstr>
      <vt:lpstr>What do I need to pack for my child? </vt:lpstr>
      <vt:lpstr>PowerPoint Presentation</vt:lpstr>
      <vt:lpstr>Please don’t bring </vt:lpstr>
      <vt:lpstr>Things to help my child prepare for Minstead….</vt:lpstr>
      <vt:lpstr>Groups and Adults</vt:lpstr>
      <vt:lpstr>Meet in the Hall </vt:lpstr>
      <vt:lpstr>PowerPoint Presentation</vt:lpstr>
      <vt:lpstr>What we need from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Edwards</dc:creator>
  <cp:lastModifiedBy>Laurel Ashbolt</cp:lastModifiedBy>
  <cp:revision>106</cp:revision>
  <dcterms:created xsi:type="dcterms:W3CDTF">2015-01-25T17:59:43Z</dcterms:created>
  <dcterms:modified xsi:type="dcterms:W3CDTF">2026-03-03T13:50:43Z</dcterms:modified>
</cp:coreProperties>
</file>